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5" r:id="rId13"/>
    <p:sldId id="276" r:id="rId14"/>
    <p:sldId id="278" r:id="rId15"/>
    <p:sldId id="279" r:id="rId16"/>
    <p:sldId id="277" r:id="rId17"/>
    <p:sldId id="280" r:id="rId18"/>
    <p:sldId id="282" r:id="rId19"/>
    <p:sldId id="283" r:id="rId20"/>
    <p:sldId id="284" r:id="rId21"/>
    <p:sldId id="286" r:id="rId22"/>
    <p:sldId id="285" r:id="rId23"/>
    <p:sldId id="257" r:id="rId24"/>
    <p:sldId id="281" r:id="rId25"/>
    <p:sldId id="259" r:id="rId26"/>
    <p:sldId id="270" r:id="rId27"/>
    <p:sldId id="271" r:id="rId28"/>
    <p:sldId id="272" r:id="rId29"/>
    <p:sldId id="274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185FD-A94A-487F-8811-A3DDE6642D98}" v="31" dt="2025-08-06T23:31:3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91" autoAdjust="0"/>
    <p:restoredTop sz="97062"/>
  </p:normalViewPr>
  <p:slideViewPr>
    <p:cSldViewPr snapToGrid="0">
      <p:cViewPr varScale="1">
        <p:scale>
          <a:sx n="133" d="100"/>
          <a:sy n="133" d="100"/>
        </p:scale>
        <p:origin x="10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808E5-DC39-1580-CAFE-D1F8B403D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4C2CC-A370-1182-E327-BA56BA8E3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95035-31DB-BB7B-3A34-86BA41E7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6695-C5C4-E50F-F784-BAE66C7A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83F7C-300C-BF90-7D3A-7BCF9CCE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3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9BBF-06EE-F82A-2132-9E99C282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D1109-3441-E7D7-1FC4-2A2A1940D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942C6-12B8-AC57-C2DF-AE6DE5C5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EF059-ED87-1AEE-99BC-38E7879E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286BB-CB80-EF72-7160-EBAC034F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3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1954F-03F4-76E2-35DD-0A4C3D5C3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060E2-04AB-C5DF-533A-09C62FB54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0D19A-CB2B-DB16-3271-AE9FC6B5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3B1AB-C215-5D79-220E-29AD3DAC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12994-1882-F301-E432-4284A56D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0A27-81D2-793E-D9F9-87330A6D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895E-11F8-0AB5-5822-3F1AED781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E3676-F21B-C8B4-14F5-EF1AE2BD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1B695-3E37-B939-DFD1-DB47A598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54DA7-54C5-CB95-4F99-65B7A411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3D9F-172D-BE6C-B358-04EEDA655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64F7E-E3C9-83E8-CA34-8D9655EF9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9950E-DC1C-828A-AA6E-96E13E20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F222-1D64-4BBD-1ABA-F48ACF1E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A689D-6E16-CBDC-C1CE-CAE85864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041D-B462-6723-18B2-6A807842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EEA4-F336-9281-F3A4-012AC608D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BD0C0-9DD8-85DE-1748-4921E714B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FD3C6-C05B-617A-9136-984D98A3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AF4E8-C299-1D21-B545-BB689928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9C1AE-A753-C0FD-AA9A-3D0F2BCA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2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A239-E09D-8F25-01C6-899B4932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94AE1-BC7D-091A-88AD-09BF47C47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80022-A820-2B9E-0070-43DD7FEBA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2E40A-F55B-876B-1608-7DF4FE79E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F3C89A-A267-45D0-E232-9A6B887F1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EDAF4-D1F3-BFBA-0F9D-E43183D3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D808B3-9B97-ECA9-02F6-6931F04D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BAC88-B7D7-3B67-7C2E-3ED5541E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71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6D33-6D7D-ABB3-05F6-E44B3153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18C1F-59DB-7AC1-4E89-4AF1CA65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32E0C-0A1B-8B73-8D07-A7B56146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480F5-C350-FF00-4A0D-159F05BD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0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0D154F-B588-B8FB-C582-173AC2D2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DBBBD-EBAE-8438-BFA9-4E9B91E5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ADAF3-522F-33C0-7A67-E5166BA5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7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82A8A-F717-5146-8D88-571954BD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B13C-C02B-5EA1-AEF5-0DA04AB7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34C1D-AF86-447A-80D4-50F3162F5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7B01D-477E-BF14-349E-D0DFA83C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D010-77A2-AB20-7763-F5681303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E8331-D71E-46CE-D8C1-58B7D088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2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CCDF-DAC1-8DB5-307B-6F1DDE27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3DF9D-AA63-47BF-E6A2-AB296559B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348B9-5A4B-B814-476C-00A363B13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F31A-C4C8-B047-0E91-BE1338CEE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3FB7D-14FC-A9E9-F74F-3D879D68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63750-E26A-1F4F-B76E-DEAC2C9B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1E2BD-8A9C-0DE0-EEDF-2D55D702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438CA-4C26-0087-0D6D-5D5872365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A91A0-0574-692B-4621-221C69413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7A2DAF-2C16-4AC2-880F-43E6C996E997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37FE8-2216-D6A4-8199-61E202EB8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673BE-533C-FC6E-A446-81ACA1BF9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8308CF-006B-4973-82DA-925E82EA7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5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23875" y="981075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pic>
        <p:nvPicPr>
          <p:cNvPr id="9" name="Picture 8" descr="A grid of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BD68518F-6940-C262-A767-EAD8E28F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340777" y="1076325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7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79705" y="971550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436830" y="4733925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F497CBD0-469E-D967-2B82-483D0E378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79705" y="971550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436830" y="5094327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id of black and white lines&#10;&#10;Description automatically generated">
            <a:extLst>
              <a:ext uri="{FF2B5EF4-FFF2-40B4-BE49-F238E27FC236}">
                <a16:creationId xmlns:a16="http://schemas.microsoft.com/office/drawing/2014/main" id="{A3F7E940-C022-6916-B1A1-5D28B15F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937CD-B905-6CE2-D89F-A316D6B01E6F}"/>
              </a:ext>
            </a:extLst>
          </p:cNvPr>
          <p:cNvSpPr txBox="1"/>
          <p:nvPr/>
        </p:nvSpPr>
        <p:spPr>
          <a:xfrm>
            <a:off x="4679012" y="271288"/>
            <a:ext cx="386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flow and R scripts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CD2E1D-9CA3-3F69-86AE-C0C10E441737}"/>
              </a:ext>
            </a:extLst>
          </p:cNvPr>
          <p:cNvSpPr/>
          <p:nvPr/>
        </p:nvSpPr>
        <p:spPr>
          <a:xfrm>
            <a:off x="1152341" y="1008114"/>
            <a:ext cx="1936954" cy="3294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b_compile_annual_netCDF.r</a:t>
            </a:r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39385-0EEE-E3A0-66F5-C45B89DF4481}"/>
              </a:ext>
            </a:extLst>
          </p:cNvPr>
          <p:cNvSpPr/>
          <p:nvPr/>
        </p:nvSpPr>
        <p:spPr>
          <a:xfrm>
            <a:off x="1156985" y="2577887"/>
            <a:ext cx="1936954" cy="2786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get_NRR_data.r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1CB70-7386-8AA8-618D-AD4DD0F437AE}"/>
              </a:ext>
            </a:extLst>
          </p:cNvPr>
          <p:cNvSpPr/>
          <p:nvPr/>
        </p:nvSpPr>
        <p:spPr>
          <a:xfrm>
            <a:off x="986122" y="4700117"/>
            <a:ext cx="2214532" cy="278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e_add_date_count_to_station_file.r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09026-2DF8-2D55-1DAD-6A47FE0640BB}"/>
              </a:ext>
            </a:extLst>
          </p:cNvPr>
          <p:cNvSpPr/>
          <p:nvPr/>
        </p:nvSpPr>
        <p:spPr>
          <a:xfrm>
            <a:off x="5463085" y="2163258"/>
            <a:ext cx="1936954" cy="27042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calendar_graph.r</a:t>
            </a: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9D1BA0-1D61-28DC-2546-6923E2C415BB}"/>
              </a:ext>
            </a:extLst>
          </p:cNvPr>
          <p:cNvSpPr/>
          <p:nvPr/>
        </p:nvSpPr>
        <p:spPr>
          <a:xfrm>
            <a:off x="5476650" y="2936134"/>
            <a:ext cx="1936954" cy="24293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color_profile_histo_by_depth.r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0CD3F-0404-6764-77AA-B49D7127114B}"/>
              </a:ext>
            </a:extLst>
          </p:cNvPr>
          <p:cNvSpPr txBox="1"/>
          <p:nvPr/>
        </p:nvSpPr>
        <p:spPr>
          <a:xfrm>
            <a:off x="1679375" y="1692978"/>
            <a:ext cx="16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ecy_meas_qa</a:t>
            </a:r>
            <a:r>
              <a:rPr lang="en-US" sz="1000" dirty="0"/>
              <a:t>    </a:t>
            </a:r>
            <a:r>
              <a:rPr lang="en-US" sz="800" dirty="0"/>
              <a:t>1218649 x 33</a:t>
            </a:r>
          </a:p>
          <a:p>
            <a:r>
              <a:rPr lang="en-US" sz="1000" dirty="0" err="1"/>
              <a:t>ecy_stn_tbl</a:t>
            </a:r>
            <a:r>
              <a:rPr lang="en-US" sz="1000" dirty="0"/>
              <a:t>   </a:t>
            </a:r>
            <a:r>
              <a:rPr lang="en-US" sz="800" dirty="0"/>
              <a:t>76 x 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EC2DBD-6C24-988E-8F1D-1E5C4B030848}"/>
              </a:ext>
            </a:extLst>
          </p:cNvPr>
          <p:cNvCxnSpPr/>
          <p:nvPr/>
        </p:nvCxnSpPr>
        <p:spPr>
          <a:xfrm>
            <a:off x="1995369" y="1426969"/>
            <a:ext cx="0" cy="266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D38C0E-6068-6251-23AE-6B47030F5F2F}"/>
              </a:ext>
            </a:extLst>
          </p:cNvPr>
          <p:cNvCxnSpPr>
            <a:cxnSpLocks/>
          </p:cNvCxnSpPr>
          <p:nvPr/>
        </p:nvCxnSpPr>
        <p:spPr>
          <a:xfrm>
            <a:off x="1995369" y="2172117"/>
            <a:ext cx="0" cy="356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4ADC94-DAB8-4616-4BB2-B07A8D4B254E}"/>
              </a:ext>
            </a:extLst>
          </p:cNvPr>
          <p:cNvCxnSpPr>
            <a:cxnSpLocks/>
          </p:cNvCxnSpPr>
          <p:nvPr/>
        </p:nvCxnSpPr>
        <p:spPr>
          <a:xfrm>
            <a:off x="1922083" y="2921391"/>
            <a:ext cx="0" cy="179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D53F71-5D3E-F205-0824-3547739AE175}"/>
              </a:ext>
            </a:extLst>
          </p:cNvPr>
          <p:cNvCxnSpPr>
            <a:cxnSpLocks/>
          </p:cNvCxnSpPr>
          <p:nvPr/>
        </p:nvCxnSpPr>
        <p:spPr>
          <a:xfrm>
            <a:off x="5651270" y="2525249"/>
            <a:ext cx="0" cy="331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A0FB8D-5E0C-EDE2-ABDB-35AC4DA50E54}"/>
              </a:ext>
            </a:extLst>
          </p:cNvPr>
          <p:cNvSpPr txBox="1"/>
          <p:nvPr/>
        </p:nvSpPr>
        <p:spPr>
          <a:xfrm>
            <a:off x="1142214" y="3102197"/>
            <a:ext cx="1136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ecy_stn_tbl</a:t>
            </a:r>
            <a:r>
              <a:rPr lang="en-US" sz="1000" dirty="0"/>
              <a:t>   </a:t>
            </a:r>
            <a:r>
              <a:rPr lang="en-US" sz="800" b="1" dirty="0">
                <a:solidFill>
                  <a:srgbClr val="C00000"/>
                </a:solidFill>
              </a:rPr>
              <a:t>77</a:t>
            </a:r>
            <a:r>
              <a:rPr lang="en-US" sz="800" dirty="0"/>
              <a:t> x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6CDC2-C6D6-E1C3-E605-4F8FFEB53635}"/>
              </a:ext>
            </a:extLst>
          </p:cNvPr>
          <p:cNvSpPr txBox="1"/>
          <p:nvPr/>
        </p:nvSpPr>
        <p:spPr>
          <a:xfrm>
            <a:off x="312978" y="5306030"/>
            <a:ext cx="2628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station_cnt</a:t>
            </a:r>
            <a:r>
              <a:rPr lang="en-US" sz="1000" dirty="0"/>
              <a:t>   77 x 7</a:t>
            </a:r>
          </a:p>
          <a:p>
            <a:r>
              <a:rPr lang="en-US" sz="1000" dirty="0"/>
              <a:t>ecy_stations_subgroupgs_cnt_tbl.csv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3E99693-F8CD-7D6C-E46D-6164B57FCC63}"/>
              </a:ext>
            </a:extLst>
          </p:cNvPr>
          <p:cNvSpPr/>
          <p:nvPr/>
        </p:nvSpPr>
        <p:spPr>
          <a:xfrm>
            <a:off x="5191125" y="1504950"/>
            <a:ext cx="476250" cy="3801702"/>
          </a:xfrm>
          <a:custGeom>
            <a:avLst/>
            <a:gdLst>
              <a:gd name="connsiteX0" fmla="*/ 628650 w 628650"/>
              <a:gd name="connsiteY0" fmla="*/ 2343150 h 2876550"/>
              <a:gd name="connsiteX1" fmla="*/ 628650 w 628650"/>
              <a:gd name="connsiteY1" fmla="*/ 2876550 h 2876550"/>
              <a:gd name="connsiteX2" fmla="*/ 152400 w 628650"/>
              <a:gd name="connsiteY2" fmla="*/ 2876550 h 2876550"/>
              <a:gd name="connsiteX3" fmla="*/ 152400 w 628650"/>
              <a:gd name="connsiteY3" fmla="*/ 0 h 2876550"/>
              <a:gd name="connsiteX4" fmla="*/ 0 w 628650"/>
              <a:gd name="connsiteY4" fmla="*/ 0 h 2876550"/>
              <a:gd name="connsiteX5" fmla="*/ 619125 w 628650"/>
              <a:gd name="connsiteY5" fmla="*/ 0 h 2876550"/>
              <a:gd name="connsiteX6" fmla="*/ 619125 w 628650"/>
              <a:gd name="connsiteY6" fmla="*/ 476250 h 2876550"/>
              <a:gd name="connsiteX0" fmla="*/ 476250 w 476250"/>
              <a:gd name="connsiteY0" fmla="*/ 2343150 h 2876550"/>
              <a:gd name="connsiteX1" fmla="*/ 476250 w 476250"/>
              <a:gd name="connsiteY1" fmla="*/ 2876550 h 2876550"/>
              <a:gd name="connsiteX2" fmla="*/ 0 w 476250"/>
              <a:gd name="connsiteY2" fmla="*/ 2876550 h 2876550"/>
              <a:gd name="connsiteX3" fmla="*/ 0 w 476250"/>
              <a:gd name="connsiteY3" fmla="*/ 0 h 2876550"/>
              <a:gd name="connsiteX4" fmla="*/ 466725 w 476250"/>
              <a:gd name="connsiteY4" fmla="*/ 0 h 2876550"/>
              <a:gd name="connsiteX5" fmla="*/ 466725 w 476250"/>
              <a:gd name="connsiteY5" fmla="*/ 4762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0" h="2876550">
                <a:moveTo>
                  <a:pt x="476250" y="2343150"/>
                </a:moveTo>
                <a:lnTo>
                  <a:pt x="476250" y="2876550"/>
                </a:lnTo>
                <a:lnTo>
                  <a:pt x="0" y="2876550"/>
                </a:lnTo>
                <a:lnTo>
                  <a:pt x="0" y="0"/>
                </a:lnTo>
                <a:lnTo>
                  <a:pt x="466725" y="0"/>
                </a:lnTo>
                <a:lnTo>
                  <a:pt x="466725" y="476250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9C3556-EEF8-0C90-2C8E-13811299A601}"/>
              </a:ext>
            </a:extLst>
          </p:cNvPr>
          <p:cNvSpPr txBox="1"/>
          <p:nvPr/>
        </p:nvSpPr>
        <p:spPr>
          <a:xfrm>
            <a:off x="5682977" y="2408610"/>
            <a:ext cx="1422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HSIL study area filter (n=55) </a:t>
            </a:r>
          </a:p>
          <a:p>
            <a:r>
              <a:rPr lang="en-US" sz="800" dirty="0"/>
              <a:t>QA &amp; missing handling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C971F-CA11-99BD-2E8B-EC2D43C24E5F}"/>
              </a:ext>
            </a:extLst>
          </p:cNvPr>
          <p:cNvSpPr/>
          <p:nvPr/>
        </p:nvSpPr>
        <p:spPr>
          <a:xfrm>
            <a:off x="5476650" y="3656770"/>
            <a:ext cx="1936954" cy="2429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f_seasonal_graphs_data_prep.r</a:t>
            </a:r>
            <a:endParaRPr lang="en-US" sz="1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83BCBB-4854-6F2B-0150-A940D7A0571D}"/>
              </a:ext>
            </a:extLst>
          </p:cNvPr>
          <p:cNvCxnSpPr>
            <a:cxnSpLocks/>
          </p:cNvCxnSpPr>
          <p:nvPr/>
        </p:nvCxnSpPr>
        <p:spPr>
          <a:xfrm>
            <a:off x="5651270" y="3261685"/>
            <a:ext cx="0" cy="331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3FD5DD-77C0-CA0F-6EC3-7A7646B28343}"/>
              </a:ext>
            </a:extLst>
          </p:cNvPr>
          <p:cNvSpPr txBox="1"/>
          <p:nvPr/>
        </p:nvSpPr>
        <p:spPr>
          <a:xfrm>
            <a:off x="5754956" y="4565955"/>
            <a:ext cx="1771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HSIL study area filter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9DF4BC-2611-DD66-21D7-3369B5D2B9D9}"/>
              </a:ext>
            </a:extLst>
          </p:cNvPr>
          <p:cNvSpPr/>
          <p:nvPr/>
        </p:nvSpPr>
        <p:spPr>
          <a:xfrm>
            <a:off x="2354210" y="5915947"/>
            <a:ext cx="1346522" cy="301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make_stn_var_tbl.r</a:t>
            </a:r>
            <a:endParaRPr 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7EA7B2-B86C-8D3E-AB7A-9D6252410681}"/>
              </a:ext>
            </a:extLst>
          </p:cNvPr>
          <p:cNvSpPr txBox="1"/>
          <p:nvPr/>
        </p:nvSpPr>
        <p:spPr>
          <a:xfrm>
            <a:off x="2779733" y="2064345"/>
            <a:ext cx="193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NRR001_0_discrete.csv</a:t>
            </a:r>
          </a:p>
          <a:p>
            <a:r>
              <a:rPr lang="en-US" sz="900" dirty="0"/>
              <a:t>NRR001_0_profile_download.csv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1CACD51-28AE-9C17-8127-596DD9919AA7}"/>
              </a:ext>
            </a:extLst>
          </p:cNvPr>
          <p:cNvSpPr/>
          <p:nvPr/>
        </p:nvSpPr>
        <p:spPr>
          <a:xfrm>
            <a:off x="2556239" y="2237298"/>
            <a:ext cx="235670" cy="292230"/>
          </a:xfrm>
          <a:custGeom>
            <a:avLst/>
            <a:gdLst>
              <a:gd name="connsiteX0" fmla="*/ 235670 w 235670"/>
              <a:gd name="connsiteY0" fmla="*/ 0 h 292230"/>
              <a:gd name="connsiteX1" fmla="*/ 0 w 235670"/>
              <a:gd name="connsiteY1" fmla="*/ 0 h 292230"/>
              <a:gd name="connsiteX2" fmla="*/ 0 w 235670"/>
              <a:gd name="connsiteY2" fmla="*/ 292230 h 29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70" h="292230">
                <a:moveTo>
                  <a:pt x="235670" y="0"/>
                </a:moveTo>
                <a:lnTo>
                  <a:pt x="0" y="0"/>
                </a:lnTo>
                <a:lnTo>
                  <a:pt x="0" y="292230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34A54F-C168-A0E0-E5BB-92C4707783B8}"/>
              </a:ext>
            </a:extLst>
          </p:cNvPr>
          <p:cNvSpPr txBox="1"/>
          <p:nvPr/>
        </p:nvSpPr>
        <p:spPr>
          <a:xfrm>
            <a:off x="3312358" y="6418868"/>
            <a:ext cx="1259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stn_var_tbl_jn</a:t>
            </a:r>
            <a:endParaRPr lang="en-US" sz="9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CB4612-BFD2-1840-8A6A-36E7C5A2A4CE}"/>
              </a:ext>
            </a:extLst>
          </p:cNvPr>
          <p:cNvSpPr txBox="1"/>
          <p:nvPr/>
        </p:nvSpPr>
        <p:spPr>
          <a:xfrm>
            <a:off x="1122771" y="6417839"/>
            <a:ext cx="1096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/>
              <a:t>stn_var_tbl_jn.csv</a:t>
            </a:r>
            <a:endParaRPr 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D675EA-3F9A-B519-DE9F-282CE1651F1C}"/>
              </a:ext>
            </a:extLst>
          </p:cNvPr>
          <p:cNvSpPr txBox="1"/>
          <p:nvPr/>
        </p:nvSpPr>
        <p:spPr>
          <a:xfrm>
            <a:off x="137940" y="1722244"/>
            <a:ext cx="1414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ecy_prof_tbl</a:t>
            </a:r>
            <a:r>
              <a:rPr lang="en-US" sz="1000" dirty="0"/>
              <a:t>   </a:t>
            </a:r>
            <a:r>
              <a:rPr lang="en-US" sz="800" dirty="0"/>
              <a:t>9350 x 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15BB35-E659-BD48-E85A-BE89F1394B69}"/>
              </a:ext>
            </a:extLst>
          </p:cNvPr>
          <p:cNvCxnSpPr/>
          <p:nvPr/>
        </p:nvCxnSpPr>
        <p:spPr>
          <a:xfrm flipH="1">
            <a:off x="1156985" y="1426969"/>
            <a:ext cx="522390" cy="295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4B1D5E8-AC0F-027D-2C4C-1D02C0220F48}"/>
              </a:ext>
            </a:extLst>
          </p:cNvPr>
          <p:cNvSpPr/>
          <p:nvPr/>
        </p:nvSpPr>
        <p:spPr>
          <a:xfrm>
            <a:off x="1152341" y="3794438"/>
            <a:ext cx="1317938" cy="2786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make_stn_var_tbl.r</a:t>
            </a:r>
            <a:endParaRPr lang="en-US" sz="1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16E33D-D60F-F5ED-1823-1DF0DDF6313C}"/>
              </a:ext>
            </a:extLst>
          </p:cNvPr>
          <p:cNvCxnSpPr>
            <a:cxnSpLocks/>
          </p:cNvCxnSpPr>
          <p:nvPr/>
        </p:nvCxnSpPr>
        <p:spPr>
          <a:xfrm flipH="1">
            <a:off x="2250856" y="3383443"/>
            <a:ext cx="260469" cy="364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AE2C653-7636-C880-167E-7D15ECA2342A}"/>
              </a:ext>
            </a:extLst>
          </p:cNvPr>
          <p:cNvSpPr txBox="1"/>
          <p:nvPr/>
        </p:nvSpPr>
        <p:spPr>
          <a:xfrm>
            <a:off x="353044" y="2996811"/>
            <a:ext cx="551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8BC179-09C6-E0D9-6E46-A5B84B88DD0D}"/>
              </a:ext>
            </a:extLst>
          </p:cNvPr>
          <p:cNvSpPr txBox="1"/>
          <p:nvPr/>
        </p:nvSpPr>
        <p:spPr>
          <a:xfrm>
            <a:off x="87843" y="3441791"/>
            <a:ext cx="1982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ecy_stations_subgroups_tbl.csv</a:t>
            </a:r>
            <a:endParaRPr lang="en-US" sz="800" dirty="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66115813-9FED-8311-E029-C67FEE24F888}"/>
              </a:ext>
            </a:extLst>
          </p:cNvPr>
          <p:cNvSpPr/>
          <p:nvPr/>
        </p:nvSpPr>
        <p:spPr>
          <a:xfrm>
            <a:off x="708738" y="2969112"/>
            <a:ext cx="523983" cy="136162"/>
          </a:xfrm>
          <a:custGeom>
            <a:avLst/>
            <a:gdLst>
              <a:gd name="connsiteX0" fmla="*/ 914400 w 914400"/>
              <a:gd name="connsiteY0" fmla="*/ 277188 h 277188"/>
              <a:gd name="connsiteX1" fmla="*/ 528145 w 914400"/>
              <a:gd name="connsiteY1" fmla="*/ 32822 h 277188"/>
              <a:gd name="connsiteX2" fmla="*/ 0 w 914400"/>
              <a:gd name="connsiteY2" fmla="*/ 9174 h 277188"/>
              <a:gd name="connsiteX0" fmla="*/ 914400 w 914400"/>
              <a:gd name="connsiteY0" fmla="*/ 277188 h 277188"/>
              <a:gd name="connsiteX1" fmla="*/ 528145 w 914400"/>
              <a:gd name="connsiteY1" fmla="*/ 32822 h 277188"/>
              <a:gd name="connsiteX2" fmla="*/ 0 w 914400"/>
              <a:gd name="connsiteY2" fmla="*/ 9174 h 277188"/>
              <a:gd name="connsiteX0" fmla="*/ 914400 w 914400"/>
              <a:gd name="connsiteY0" fmla="*/ 357133 h 357133"/>
              <a:gd name="connsiteX1" fmla="*/ 528145 w 914400"/>
              <a:gd name="connsiteY1" fmla="*/ 112767 h 357133"/>
              <a:gd name="connsiteX2" fmla="*/ 0 w 914400"/>
              <a:gd name="connsiteY2" fmla="*/ 89119 h 357133"/>
              <a:gd name="connsiteX0" fmla="*/ 914400 w 914400"/>
              <a:gd name="connsiteY0" fmla="*/ 357133 h 357133"/>
              <a:gd name="connsiteX1" fmla="*/ 528145 w 914400"/>
              <a:gd name="connsiteY1" fmla="*/ 112767 h 357133"/>
              <a:gd name="connsiteX2" fmla="*/ 0 w 914400"/>
              <a:gd name="connsiteY2" fmla="*/ 89119 h 357133"/>
              <a:gd name="connsiteX0" fmla="*/ 914400 w 914400"/>
              <a:gd name="connsiteY0" fmla="*/ 369142 h 369142"/>
              <a:gd name="connsiteX1" fmla="*/ 528145 w 914400"/>
              <a:gd name="connsiteY1" fmla="*/ 124776 h 369142"/>
              <a:gd name="connsiteX2" fmla="*/ 0 w 914400"/>
              <a:gd name="connsiteY2" fmla="*/ 101128 h 369142"/>
              <a:gd name="connsiteX0" fmla="*/ 914400 w 914400"/>
              <a:gd name="connsiteY0" fmla="*/ 268014 h 268014"/>
              <a:gd name="connsiteX1" fmla="*/ 0 w 914400"/>
              <a:gd name="connsiteY1" fmla="*/ 0 h 268014"/>
              <a:gd name="connsiteX0" fmla="*/ 554805 w 554805"/>
              <a:gd name="connsiteY0" fmla="*/ 62531 h 62531"/>
              <a:gd name="connsiteX1" fmla="*/ 0 w 554805"/>
              <a:gd name="connsiteY1" fmla="*/ 0 h 62531"/>
              <a:gd name="connsiteX0" fmla="*/ 554805 w 554805"/>
              <a:gd name="connsiteY0" fmla="*/ 62531 h 62531"/>
              <a:gd name="connsiteX1" fmla="*/ 0 w 554805"/>
              <a:gd name="connsiteY1" fmla="*/ 0 h 62531"/>
              <a:gd name="connsiteX0" fmla="*/ 523983 w 523983"/>
              <a:gd name="connsiteY0" fmla="*/ 72805 h 72805"/>
              <a:gd name="connsiteX1" fmla="*/ 0 w 523983"/>
              <a:gd name="connsiteY1" fmla="*/ 0 h 72805"/>
              <a:gd name="connsiteX0" fmla="*/ 523983 w 523983"/>
              <a:gd name="connsiteY0" fmla="*/ 136162 h 136162"/>
              <a:gd name="connsiteX1" fmla="*/ 0 w 523983"/>
              <a:gd name="connsiteY1" fmla="*/ 63357 h 13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983" h="136162">
                <a:moveTo>
                  <a:pt x="523983" y="136162"/>
                </a:moveTo>
                <a:cubicBezTo>
                  <a:pt x="390419" y="53673"/>
                  <a:pt x="226031" y="-80186"/>
                  <a:pt x="0" y="6335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FBDB4651-FF60-7624-F4D1-29CBE8F73F79}"/>
              </a:ext>
            </a:extLst>
          </p:cNvPr>
          <p:cNvSpPr/>
          <p:nvPr/>
        </p:nvSpPr>
        <p:spPr>
          <a:xfrm>
            <a:off x="530002" y="3279229"/>
            <a:ext cx="29673" cy="208428"/>
          </a:xfrm>
          <a:custGeom>
            <a:avLst/>
            <a:gdLst>
              <a:gd name="connsiteX0" fmla="*/ 15766 w 15766"/>
              <a:gd name="connsiteY0" fmla="*/ 0 h 204951"/>
              <a:gd name="connsiteX1" fmla="*/ 0 w 15766"/>
              <a:gd name="connsiteY1" fmla="*/ 204951 h 204951"/>
              <a:gd name="connsiteX0" fmla="*/ 15766 w 15766"/>
              <a:gd name="connsiteY0" fmla="*/ 0 h 204951"/>
              <a:gd name="connsiteX1" fmla="*/ 0 w 15766"/>
              <a:gd name="connsiteY1" fmla="*/ 204951 h 204951"/>
              <a:gd name="connsiteX0" fmla="*/ 24399 w 24399"/>
              <a:gd name="connsiteY0" fmla="*/ 0 h 204951"/>
              <a:gd name="connsiteX1" fmla="*/ 8633 w 24399"/>
              <a:gd name="connsiteY1" fmla="*/ 204951 h 204951"/>
              <a:gd name="connsiteX0" fmla="*/ 35195 w 35195"/>
              <a:gd name="connsiteY0" fmla="*/ 0 h 208428"/>
              <a:gd name="connsiteX1" fmla="*/ 5522 w 35195"/>
              <a:gd name="connsiteY1" fmla="*/ 208428 h 208428"/>
              <a:gd name="connsiteX0" fmla="*/ 29673 w 29673"/>
              <a:gd name="connsiteY0" fmla="*/ 0 h 208428"/>
              <a:gd name="connsiteX1" fmla="*/ 0 w 29673"/>
              <a:gd name="connsiteY1" fmla="*/ 208428 h 20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673" h="208428">
                <a:moveTo>
                  <a:pt x="29673" y="0"/>
                </a:moveTo>
                <a:cubicBezTo>
                  <a:pt x="3730" y="84867"/>
                  <a:pt x="1953" y="132323"/>
                  <a:pt x="0" y="208428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384F81C-6891-DDB5-3E93-11BC131F18B9}"/>
              </a:ext>
            </a:extLst>
          </p:cNvPr>
          <p:cNvSpPr/>
          <p:nvPr/>
        </p:nvSpPr>
        <p:spPr>
          <a:xfrm>
            <a:off x="583395" y="3670013"/>
            <a:ext cx="525470" cy="248253"/>
          </a:xfrm>
          <a:custGeom>
            <a:avLst/>
            <a:gdLst>
              <a:gd name="connsiteX0" fmla="*/ 0 w 525470"/>
              <a:gd name="connsiteY0" fmla="*/ 0 h 248253"/>
              <a:gd name="connsiteX1" fmla="*/ 525470 w 525470"/>
              <a:gd name="connsiteY1" fmla="*/ 248253 h 248253"/>
              <a:gd name="connsiteX0" fmla="*/ 0 w 525470"/>
              <a:gd name="connsiteY0" fmla="*/ 0 h 248253"/>
              <a:gd name="connsiteX1" fmla="*/ 525470 w 525470"/>
              <a:gd name="connsiteY1" fmla="*/ 248253 h 248253"/>
              <a:gd name="connsiteX0" fmla="*/ 0 w 525470"/>
              <a:gd name="connsiteY0" fmla="*/ 0 h 248253"/>
              <a:gd name="connsiteX1" fmla="*/ 525470 w 525470"/>
              <a:gd name="connsiteY1" fmla="*/ 248253 h 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470" h="248253">
                <a:moveTo>
                  <a:pt x="0" y="0"/>
                </a:moveTo>
                <a:cubicBezTo>
                  <a:pt x="71718" y="111714"/>
                  <a:pt x="329625" y="244116"/>
                  <a:pt x="525470" y="24825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8C44E4-246F-51EF-E312-B05B00AF9D54}"/>
              </a:ext>
            </a:extLst>
          </p:cNvPr>
          <p:cNvSpPr txBox="1"/>
          <p:nvPr/>
        </p:nvSpPr>
        <p:spPr>
          <a:xfrm>
            <a:off x="2759986" y="4058451"/>
            <a:ext cx="1288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ecy_stn_var_tbl.csv</a:t>
            </a:r>
            <a:endParaRPr lang="en-US" sz="800" dirty="0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CAAE1FF-4061-4F08-DDA2-66CC4CF34CA2}"/>
              </a:ext>
            </a:extLst>
          </p:cNvPr>
          <p:cNvSpPr/>
          <p:nvPr/>
        </p:nvSpPr>
        <p:spPr>
          <a:xfrm>
            <a:off x="2554014" y="3917731"/>
            <a:ext cx="843455" cy="165538"/>
          </a:xfrm>
          <a:custGeom>
            <a:avLst/>
            <a:gdLst>
              <a:gd name="connsiteX0" fmla="*/ 0 w 843455"/>
              <a:gd name="connsiteY0" fmla="*/ 0 h 165538"/>
              <a:gd name="connsiteX1" fmla="*/ 843455 w 843455"/>
              <a:gd name="connsiteY1" fmla="*/ 0 h 165538"/>
              <a:gd name="connsiteX2" fmla="*/ 843455 w 843455"/>
              <a:gd name="connsiteY2" fmla="*/ 165538 h 16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455" h="165538">
                <a:moveTo>
                  <a:pt x="0" y="0"/>
                </a:moveTo>
                <a:lnTo>
                  <a:pt x="843455" y="0"/>
                </a:lnTo>
                <a:lnTo>
                  <a:pt x="843455" y="165538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9FA36A1-2C83-10B6-C719-7E67A8B727F4}"/>
              </a:ext>
            </a:extLst>
          </p:cNvPr>
          <p:cNvSpPr/>
          <p:nvPr/>
        </p:nvSpPr>
        <p:spPr>
          <a:xfrm>
            <a:off x="528145" y="3689131"/>
            <a:ext cx="362607" cy="1135117"/>
          </a:xfrm>
          <a:custGeom>
            <a:avLst/>
            <a:gdLst>
              <a:gd name="connsiteX0" fmla="*/ 0 w 362607"/>
              <a:gd name="connsiteY0" fmla="*/ 0 h 1135117"/>
              <a:gd name="connsiteX1" fmla="*/ 362607 w 362607"/>
              <a:gd name="connsiteY1" fmla="*/ 1135117 h 1135117"/>
              <a:gd name="connsiteX0" fmla="*/ 0 w 362607"/>
              <a:gd name="connsiteY0" fmla="*/ 0 h 1135117"/>
              <a:gd name="connsiteX1" fmla="*/ 362607 w 362607"/>
              <a:gd name="connsiteY1" fmla="*/ 1135117 h 1135117"/>
              <a:gd name="connsiteX0" fmla="*/ 0 w 362607"/>
              <a:gd name="connsiteY0" fmla="*/ 0 h 1135117"/>
              <a:gd name="connsiteX1" fmla="*/ 362607 w 362607"/>
              <a:gd name="connsiteY1" fmla="*/ 1135117 h 1135117"/>
              <a:gd name="connsiteX0" fmla="*/ 0 w 362607"/>
              <a:gd name="connsiteY0" fmla="*/ 0 h 1135117"/>
              <a:gd name="connsiteX1" fmla="*/ 362607 w 362607"/>
              <a:gd name="connsiteY1" fmla="*/ 1135117 h 113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607" h="1135117">
                <a:moveTo>
                  <a:pt x="0" y="0"/>
                </a:moveTo>
                <a:cubicBezTo>
                  <a:pt x="17015" y="443983"/>
                  <a:pt x="28903" y="1135117"/>
                  <a:pt x="362607" y="113511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09B43123-F785-538A-D717-6BA69FC0B306}"/>
              </a:ext>
            </a:extLst>
          </p:cNvPr>
          <p:cNvSpPr/>
          <p:nvPr/>
        </p:nvSpPr>
        <p:spPr>
          <a:xfrm>
            <a:off x="2325415" y="3310759"/>
            <a:ext cx="436727" cy="1387365"/>
          </a:xfrm>
          <a:custGeom>
            <a:avLst/>
            <a:gdLst>
              <a:gd name="connsiteX0" fmla="*/ 346841 w 547792"/>
              <a:gd name="connsiteY0" fmla="*/ 0 h 1387365"/>
              <a:gd name="connsiteX1" fmla="*/ 543910 w 547792"/>
              <a:gd name="connsiteY1" fmla="*/ 354724 h 1387365"/>
              <a:gd name="connsiteX2" fmla="*/ 189186 w 547792"/>
              <a:gd name="connsiteY2" fmla="*/ 1024758 h 1387365"/>
              <a:gd name="connsiteX3" fmla="*/ 0 w 547792"/>
              <a:gd name="connsiteY3" fmla="*/ 1387365 h 1387365"/>
              <a:gd name="connsiteX0" fmla="*/ 346841 w 550059"/>
              <a:gd name="connsiteY0" fmla="*/ 0 h 1387365"/>
              <a:gd name="connsiteX1" fmla="*/ 543910 w 550059"/>
              <a:gd name="connsiteY1" fmla="*/ 354724 h 1387365"/>
              <a:gd name="connsiteX2" fmla="*/ 189186 w 550059"/>
              <a:gd name="connsiteY2" fmla="*/ 1024758 h 1387365"/>
              <a:gd name="connsiteX3" fmla="*/ 0 w 550059"/>
              <a:gd name="connsiteY3" fmla="*/ 1387365 h 1387365"/>
              <a:gd name="connsiteX0" fmla="*/ 346841 w 550059"/>
              <a:gd name="connsiteY0" fmla="*/ 0 h 1387365"/>
              <a:gd name="connsiteX1" fmla="*/ 543910 w 550059"/>
              <a:gd name="connsiteY1" fmla="*/ 354724 h 1387365"/>
              <a:gd name="connsiteX2" fmla="*/ 189186 w 550059"/>
              <a:gd name="connsiteY2" fmla="*/ 1024758 h 1387365"/>
              <a:gd name="connsiteX3" fmla="*/ 0 w 550059"/>
              <a:gd name="connsiteY3" fmla="*/ 1387365 h 1387365"/>
              <a:gd name="connsiteX0" fmla="*/ 346841 w 549627"/>
              <a:gd name="connsiteY0" fmla="*/ 0 h 1387365"/>
              <a:gd name="connsiteX1" fmla="*/ 543910 w 549627"/>
              <a:gd name="connsiteY1" fmla="*/ 354724 h 1387365"/>
              <a:gd name="connsiteX2" fmla="*/ 197069 w 549627"/>
              <a:gd name="connsiteY2" fmla="*/ 914400 h 1387365"/>
              <a:gd name="connsiteX3" fmla="*/ 0 w 549627"/>
              <a:gd name="connsiteY3" fmla="*/ 1387365 h 1387365"/>
              <a:gd name="connsiteX0" fmla="*/ 346841 w 346841"/>
              <a:gd name="connsiteY0" fmla="*/ 0 h 1387365"/>
              <a:gd name="connsiteX1" fmla="*/ 197069 w 346841"/>
              <a:gd name="connsiteY1" fmla="*/ 914400 h 1387365"/>
              <a:gd name="connsiteX2" fmla="*/ 0 w 346841"/>
              <a:gd name="connsiteY2" fmla="*/ 1387365 h 1387365"/>
              <a:gd name="connsiteX0" fmla="*/ 346841 w 426804"/>
              <a:gd name="connsiteY0" fmla="*/ 0 h 1387365"/>
              <a:gd name="connsiteX1" fmla="*/ 197069 w 426804"/>
              <a:gd name="connsiteY1" fmla="*/ 914400 h 1387365"/>
              <a:gd name="connsiteX2" fmla="*/ 0 w 426804"/>
              <a:gd name="connsiteY2" fmla="*/ 1387365 h 1387365"/>
              <a:gd name="connsiteX0" fmla="*/ 346841 w 436727"/>
              <a:gd name="connsiteY0" fmla="*/ 0 h 1387365"/>
              <a:gd name="connsiteX1" fmla="*/ 197069 w 436727"/>
              <a:gd name="connsiteY1" fmla="*/ 914400 h 1387365"/>
              <a:gd name="connsiteX2" fmla="*/ 0 w 436727"/>
              <a:gd name="connsiteY2" fmla="*/ 1387365 h 1387365"/>
              <a:gd name="connsiteX0" fmla="*/ 346841 w 436727"/>
              <a:gd name="connsiteY0" fmla="*/ 0 h 1387365"/>
              <a:gd name="connsiteX1" fmla="*/ 197069 w 436727"/>
              <a:gd name="connsiteY1" fmla="*/ 914400 h 1387365"/>
              <a:gd name="connsiteX2" fmla="*/ 0 w 436727"/>
              <a:gd name="connsiteY2" fmla="*/ 1387365 h 1387365"/>
              <a:gd name="connsiteX0" fmla="*/ 346841 w 436727"/>
              <a:gd name="connsiteY0" fmla="*/ 0 h 1387365"/>
              <a:gd name="connsiteX1" fmla="*/ 197069 w 436727"/>
              <a:gd name="connsiteY1" fmla="*/ 914400 h 1387365"/>
              <a:gd name="connsiteX2" fmla="*/ 0 w 436727"/>
              <a:gd name="connsiteY2" fmla="*/ 1387365 h 138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727" h="1387365">
                <a:moveTo>
                  <a:pt x="346841" y="0"/>
                </a:moveTo>
                <a:cubicBezTo>
                  <a:pt x="572493" y="508999"/>
                  <a:pt x="316521" y="703722"/>
                  <a:pt x="197069" y="914400"/>
                </a:cubicBezTo>
                <a:cubicBezTo>
                  <a:pt x="98237" y="1090840"/>
                  <a:pt x="25619" y="1150225"/>
                  <a:pt x="0" y="1387365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7D6EFD-D6F3-1F1F-3DC7-6F0B6F5687E1}"/>
              </a:ext>
            </a:extLst>
          </p:cNvPr>
          <p:cNvCxnSpPr/>
          <p:nvPr/>
        </p:nvCxnSpPr>
        <p:spPr>
          <a:xfrm>
            <a:off x="1552385" y="5041273"/>
            <a:ext cx="0" cy="444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68923A7-FC8D-A6F9-1547-30F3A86C4817}"/>
              </a:ext>
            </a:extLst>
          </p:cNvPr>
          <p:cNvSpPr txBox="1"/>
          <p:nvPr/>
        </p:nvSpPr>
        <p:spPr>
          <a:xfrm>
            <a:off x="1216390" y="320975"/>
            <a:ext cx="896546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definitions.r</a:t>
            </a:r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2B9B3-9120-E96B-A135-E4B8A574FDE8}"/>
              </a:ext>
            </a:extLst>
          </p:cNvPr>
          <p:cNvSpPr txBox="1"/>
          <p:nvPr/>
        </p:nvSpPr>
        <p:spPr>
          <a:xfrm>
            <a:off x="2270227" y="314175"/>
            <a:ext cx="1019011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netCDF</a:t>
            </a:r>
            <a:r>
              <a:rPr lang="en-US" sz="1000" dirty="0"/>
              <a:t> files</a:t>
            </a:r>
            <a:endParaRPr lang="en-US" sz="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BC2577-97B8-0D38-E21F-C642A81ABBD6}"/>
              </a:ext>
            </a:extLst>
          </p:cNvPr>
          <p:cNvCxnSpPr>
            <a:stCxn id="15" idx="2"/>
          </p:cNvCxnSpPr>
          <p:nvPr/>
        </p:nvCxnSpPr>
        <p:spPr>
          <a:xfrm>
            <a:off x="1664663" y="567196"/>
            <a:ext cx="0" cy="352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68ED85-948B-F1B9-6965-7B8D4A612CC3}"/>
              </a:ext>
            </a:extLst>
          </p:cNvPr>
          <p:cNvCxnSpPr/>
          <p:nvPr/>
        </p:nvCxnSpPr>
        <p:spPr>
          <a:xfrm>
            <a:off x="2674074" y="577817"/>
            <a:ext cx="0" cy="352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9D9D32-DEC3-FAF8-7A3E-DC4490681652}"/>
              </a:ext>
            </a:extLst>
          </p:cNvPr>
          <p:cNvSpPr txBox="1"/>
          <p:nvPr/>
        </p:nvSpPr>
        <p:spPr>
          <a:xfrm>
            <a:off x="3603654" y="1699438"/>
            <a:ext cx="67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varList</a:t>
            </a:r>
            <a:endParaRPr lang="en-US" sz="1000" dirty="0"/>
          </a:p>
          <a:p>
            <a:r>
              <a:rPr lang="en-US" sz="1000" dirty="0" err="1"/>
              <a:t>qaList</a:t>
            </a:r>
            <a:endParaRPr lang="en-US" sz="8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68F810-FAD6-C00A-0BEB-90D71D7F280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759986" y="1468386"/>
            <a:ext cx="843668" cy="431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0F03F-3CC4-AEAC-08AE-C0D4B5F39244}"/>
              </a:ext>
            </a:extLst>
          </p:cNvPr>
          <p:cNvSpPr txBox="1"/>
          <p:nvPr/>
        </p:nvSpPr>
        <p:spPr>
          <a:xfrm>
            <a:off x="2339589" y="3075711"/>
            <a:ext cx="1648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ecy_meas_qa</a:t>
            </a:r>
            <a:r>
              <a:rPr lang="en-US" sz="1000" dirty="0"/>
              <a:t>    </a:t>
            </a:r>
            <a:r>
              <a:rPr lang="en-US" sz="800" b="1" dirty="0">
                <a:solidFill>
                  <a:srgbClr val="C00000"/>
                </a:solidFill>
              </a:rPr>
              <a:t>1219640</a:t>
            </a:r>
            <a:r>
              <a:rPr lang="en-US" sz="800" dirty="0"/>
              <a:t> x 33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C820F4-1E95-85FB-6812-D702146294B2}"/>
              </a:ext>
            </a:extLst>
          </p:cNvPr>
          <p:cNvCxnSpPr>
            <a:cxnSpLocks/>
          </p:cNvCxnSpPr>
          <p:nvPr/>
        </p:nvCxnSpPr>
        <p:spPr>
          <a:xfrm>
            <a:off x="2554014" y="2921391"/>
            <a:ext cx="0" cy="179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FEB337D-7489-A7CD-9260-8CB90524E340}"/>
              </a:ext>
            </a:extLst>
          </p:cNvPr>
          <p:cNvSpPr txBox="1"/>
          <p:nvPr/>
        </p:nvSpPr>
        <p:spPr>
          <a:xfrm>
            <a:off x="3779031" y="462401"/>
            <a:ext cx="677683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err="1"/>
              <a:t>var_table</a:t>
            </a:r>
            <a:endParaRPr lang="en-US" sz="900" dirty="0"/>
          </a:p>
        </p:txBody>
      </p:sp>
      <p:pic>
        <p:nvPicPr>
          <p:cNvPr id="1025" name="Picture 1024" descr="A black and white text with lines&#10;&#10;AI-generated content may be incorrect.">
            <a:extLst>
              <a:ext uri="{FF2B5EF4-FFF2-40B4-BE49-F238E27FC236}">
                <a16:creationId xmlns:a16="http://schemas.microsoft.com/office/drawing/2014/main" id="{619101EE-85A9-2E4E-DC33-86A53181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83" y="1911182"/>
            <a:ext cx="411970" cy="617955"/>
          </a:xfrm>
          <a:prstGeom prst="rect">
            <a:avLst/>
          </a:prstGeom>
        </p:spPr>
      </p:pic>
      <p:sp>
        <p:nvSpPr>
          <p:cNvPr id="1027" name="Freeform: Shape 1026">
            <a:extLst>
              <a:ext uri="{FF2B5EF4-FFF2-40B4-BE49-F238E27FC236}">
                <a16:creationId xmlns:a16="http://schemas.microsoft.com/office/drawing/2014/main" id="{D66F87CE-D844-7E2D-CE48-4BE3AA4CCCF1}"/>
              </a:ext>
            </a:extLst>
          </p:cNvPr>
          <p:cNvSpPr/>
          <p:nvPr/>
        </p:nvSpPr>
        <p:spPr>
          <a:xfrm>
            <a:off x="4119937" y="750013"/>
            <a:ext cx="1273996" cy="1469205"/>
          </a:xfrm>
          <a:custGeom>
            <a:avLst/>
            <a:gdLst>
              <a:gd name="connsiteX0" fmla="*/ 0 w 1273996"/>
              <a:gd name="connsiteY0" fmla="*/ 0 h 1469205"/>
              <a:gd name="connsiteX1" fmla="*/ 1273996 w 1273996"/>
              <a:gd name="connsiteY1" fmla="*/ 1469205 h 1469205"/>
              <a:gd name="connsiteX2" fmla="*/ 1273996 w 1273996"/>
              <a:gd name="connsiteY2" fmla="*/ 1469205 h 1469205"/>
              <a:gd name="connsiteX0" fmla="*/ 0 w 1273996"/>
              <a:gd name="connsiteY0" fmla="*/ 0 h 1469205"/>
              <a:gd name="connsiteX1" fmla="*/ 1273996 w 1273996"/>
              <a:gd name="connsiteY1" fmla="*/ 1469205 h 1469205"/>
              <a:gd name="connsiteX2" fmla="*/ 1273996 w 1273996"/>
              <a:gd name="connsiteY2" fmla="*/ 1469205 h 1469205"/>
              <a:gd name="connsiteX0" fmla="*/ 0 w 1273996"/>
              <a:gd name="connsiteY0" fmla="*/ 0 h 1469205"/>
              <a:gd name="connsiteX1" fmla="*/ 1273996 w 1273996"/>
              <a:gd name="connsiteY1" fmla="*/ 1469205 h 1469205"/>
              <a:gd name="connsiteX2" fmla="*/ 1273996 w 1273996"/>
              <a:gd name="connsiteY2" fmla="*/ 1469205 h 146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3996" h="1469205">
                <a:moveTo>
                  <a:pt x="0" y="0"/>
                </a:moveTo>
                <a:cubicBezTo>
                  <a:pt x="13699" y="530832"/>
                  <a:pt x="777412" y="1452081"/>
                  <a:pt x="1273996" y="1469205"/>
                </a:cubicBezTo>
                <a:lnTo>
                  <a:pt x="1273996" y="1469205"/>
                </a:ln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A4A03DA7-F462-6963-D3B3-6EB6B5815061}"/>
              </a:ext>
            </a:extLst>
          </p:cNvPr>
          <p:cNvSpPr/>
          <p:nvPr/>
        </p:nvSpPr>
        <p:spPr>
          <a:xfrm>
            <a:off x="3935002" y="2280862"/>
            <a:ext cx="1417834" cy="914409"/>
          </a:xfrm>
          <a:custGeom>
            <a:avLst/>
            <a:gdLst>
              <a:gd name="connsiteX0" fmla="*/ 0 w 1417834"/>
              <a:gd name="connsiteY0" fmla="*/ 914400 h 914400"/>
              <a:gd name="connsiteX1" fmla="*/ 1417834 w 1417834"/>
              <a:gd name="connsiteY1" fmla="*/ 0 h 914400"/>
              <a:gd name="connsiteX0" fmla="*/ 0 w 1417834"/>
              <a:gd name="connsiteY0" fmla="*/ 914400 h 914414"/>
              <a:gd name="connsiteX1" fmla="*/ 1417834 w 1417834"/>
              <a:gd name="connsiteY1" fmla="*/ 0 h 914414"/>
              <a:gd name="connsiteX0" fmla="*/ 0 w 1417834"/>
              <a:gd name="connsiteY0" fmla="*/ 914400 h 914409"/>
              <a:gd name="connsiteX1" fmla="*/ 1417834 w 1417834"/>
              <a:gd name="connsiteY1" fmla="*/ 0 h 91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7834" h="914409">
                <a:moveTo>
                  <a:pt x="0" y="914400"/>
                </a:moveTo>
                <a:cubicBezTo>
                  <a:pt x="513708" y="917825"/>
                  <a:pt x="811659" y="6850"/>
                  <a:pt x="1417834" y="0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Freeform: Shape 1029">
            <a:extLst>
              <a:ext uri="{FF2B5EF4-FFF2-40B4-BE49-F238E27FC236}">
                <a16:creationId xmlns:a16="http://schemas.microsoft.com/office/drawing/2014/main" id="{97419028-366F-BE47-923F-F89D5A6251A7}"/>
              </a:ext>
            </a:extLst>
          </p:cNvPr>
          <p:cNvSpPr/>
          <p:nvPr/>
        </p:nvSpPr>
        <p:spPr>
          <a:xfrm>
            <a:off x="2003461" y="2363056"/>
            <a:ext cx="3308278" cy="1202077"/>
          </a:xfrm>
          <a:custGeom>
            <a:avLst/>
            <a:gdLst>
              <a:gd name="connsiteX0" fmla="*/ 0 w 3308278"/>
              <a:gd name="connsiteY0" fmla="*/ 1202077 h 1202077"/>
              <a:gd name="connsiteX1" fmla="*/ 2198669 w 3308278"/>
              <a:gd name="connsiteY1" fmla="*/ 986319 h 1202077"/>
              <a:gd name="connsiteX2" fmla="*/ 3308278 w 3308278"/>
              <a:gd name="connsiteY2" fmla="*/ 0 h 1202077"/>
              <a:gd name="connsiteX0" fmla="*/ 0 w 3308278"/>
              <a:gd name="connsiteY0" fmla="*/ 1202077 h 1202077"/>
              <a:gd name="connsiteX1" fmla="*/ 2198669 w 3308278"/>
              <a:gd name="connsiteY1" fmla="*/ 986319 h 1202077"/>
              <a:gd name="connsiteX2" fmla="*/ 3308278 w 3308278"/>
              <a:gd name="connsiteY2" fmla="*/ 0 h 1202077"/>
              <a:gd name="connsiteX0" fmla="*/ 0 w 3308278"/>
              <a:gd name="connsiteY0" fmla="*/ 1202077 h 1202077"/>
              <a:gd name="connsiteX1" fmla="*/ 2198669 w 3308278"/>
              <a:gd name="connsiteY1" fmla="*/ 986319 h 1202077"/>
              <a:gd name="connsiteX2" fmla="*/ 3308278 w 3308278"/>
              <a:gd name="connsiteY2" fmla="*/ 0 h 1202077"/>
              <a:gd name="connsiteX0" fmla="*/ 0 w 3308278"/>
              <a:gd name="connsiteY0" fmla="*/ 1202077 h 1202077"/>
              <a:gd name="connsiteX1" fmla="*/ 2198669 w 3308278"/>
              <a:gd name="connsiteY1" fmla="*/ 986319 h 1202077"/>
              <a:gd name="connsiteX2" fmla="*/ 3308278 w 3308278"/>
              <a:gd name="connsiteY2" fmla="*/ 0 h 120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8278" h="1202077">
                <a:moveTo>
                  <a:pt x="0" y="1202077"/>
                </a:moveTo>
                <a:cubicBezTo>
                  <a:pt x="823644" y="1194371"/>
                  <a:pt x="1729482" y="1227761"/>
                  <a:pt x="2198669" y="986319"/>
                </a:cubicBezTo>
                <a:cubicBezTo>
                  <a:pt x="2688405" y="652409"/>
                  <a:pt x="2864776" y="53939"/>
                  <a:pt x="3308278" y="0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2984AC72-9CAF-7D4A-C276-D54E1D80BC5D}"/>
              </a:ext>
            </a:extLst>
          </p:cNvPr>
          <p:cNvSpPr txBox="1"/>
          <p:nvPr/>
        </p:nvSpPr>
        <p:spPr>
          <a:xfrm>
            <a:off x="458830" y="315640"/>
            <a:ext cx="7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9CC5A1B7-7F50-71AC-A6DF-2831701EF238}"/>
              </a:ext>
            </a:extLst>
          </p:cNvPr>
          <p:cNvSpPr/>
          <p:nvPr/>
        </p:nvSpPr>
        <p:spPr>
          <a:xfrm>
            <a:off x="3951992" y="3015290"/>
            <a:ext cx="1449659" cy="173959"/>
          </a:xfrm>
          <a:custGeom>
            <a:avLst/>
            <a:gdLst>
              <a:gd name="connsiteX0" fmla="*/ 0 w 1463040"/>
              <a:gd name="connsiteY0" fmla="*/ 173959 h 173959"/>
              <a:gd name="connsiteX1" fmla="*/ 1463040 w 1463040"/>
              <a:gd name="connsiteY1" fmla="*/ 0 h 173959"/>
              <a:gd name="connsiteX0" fmla="*/ 0 w 1463040"/>
              <a:gd name="connsiteY0" fmla="*/ 173959 h 173959"/>
              <a:gd name="connsiteX1" fmla="*/ 1463040 w 1463040"/>
              <a:gd name="connsiteY1" fmla="*/ 0 h 173959"/>
              <a:gd name="connsiteX0" fmla="*/ 0 w 1449659"/>
              <a:gd name="connsiteY0" fmla="*/ 173959 h 173959"/>
              <a:gd name="connsiteX1" fmla="*/ 1449659 w 1449659"/>
              <a:gd name="connsiteY1" fmla="*/ 0 h 173959"/>
              <a:gd name="connsiteX0" fmla="*/ 0 w 1449659"/>
              <a:gd name="connsiteY0" fmla="*/ 173959 h 173959"/>
              <a:gd name="connsiteX1" fmla="*/ 1449659 w 1449659"/>
              <a:gd name="connsiteY1" fmla="*/ 0 h 1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9659" h="173959">
                <a:moveTo>
                  <a:pt x="0" y="173959"/>
                </a:moveTo>
                <a:cubicBezTo>
                  <a:pt x="487680" y="173959"/>
                  <a:pt x="1015505" y="8921"/>
                  <a:pt x="1449659" y="0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50C8B63B-C11E-C20D-922D-69B30BEAE9CA}"/>
              </a:ext>
            </a:extLst>
          </p:cNvPr>
          <p:cNvSpPr/>
          <p:nvPr/>
        </p:nvSpPr>
        <p:spPr>
          <a:xfrm>
            <a:off x="2030083" y="3099759"/>
            <a:ext cx="3341298" cy="476910"/>
          </a:xfrm>
          <a:custGeom>
            <a:avLst/>
            <a:gdLst>
              <a:gd name="connsiteX0" fmla="*/ 0 w 3352800"/>
              <a:gd name="connsiteY0" fmla="*/ 448574 h 448574"/>
              <a:gd name="connsiteX1" fmla="*/ 2081842 w 3352800"/>
              <a:gd name="connsiteY1" fmla="*/ 414068 h 448574"/>
              <a:gd name="connsiteX2" fmla="*/ 3352800 w 3352800"/>
              <a:gd name="connsiteY2" fmla="*/ 0 h 448574"/>
              <a:gd name="connsiteX0" fmla="*/ 0 w 3352800"/>
              <a:gd name="connsiteY0" fmla="*/ 448574 h 448574"/>
              <a:gd name="connsiteX1" fmla="*/ 2081842 w 3352800"/>
              <a:gd name="connsiteY1" fmla="*/ 414068 h 448574"/>
              <a:gd name="connsiteX2" fmla="*/ 3352800 w 3352800"/>
              <a:gd name="connsiteY2" fmla="*/ 0 h 448574"/>
              <a:gd name="connsiteX0" fmla="*/ 0 w 3352800"/>
              <a:gd name="connsiteY0" fmla="*/ 448574 h 448574"/>
              <a:gd name="connsiteX1" fmla="*/ 2081842 w 3352800"/>
              <a:gd name="connsiteY1" fmla="*/ 414068 h 448574"/>
              <a:gd name="connsiteX2" fmla="*/ 3352800 w 3352800"/>
              <a:gd name="connsiteY2" fmla="*/ 0 h 448574"/>
              <a:gd name="connsiteX0" fmla="*/ 0 w 3352800"/>
              <a:gd name="connsiteY0" fmla="*/ 448574 h 448574"/>
              <a:gd name="connsiteX1" fmla="*/ 2081842 w 3352800"/>
              <a:gd name="connsiteY1" fmla="*/ 414068 h 448574"/>
              <a:gd name="connsiteX2" fmla="*/ 3352800 w 3352800"/>
              <a:gd name="connsiteY2" fmla="*/ 0 h 448574"/>
              <a:gd name="connsiteX0" fmla="*/ 0 w 3352800"/>
              <a:gd name="connsiteY0" fmla="*/ 448574 h 448574"/>
              <a:gd name="connsiteX1" fmla="*/ 2081842 w 3352800"/>
              <a:gd name="connsiteY1" fmla="*/ 414068 h 448574"/>
              <a:gd name="connsiteX2" fmla="*/ 3352800 w 3352800"/>
              <a:gd name="connsiteY2" fmla="*/ 0 h 448574"/>
              <a:gd name="connsiteX0" fmla="*/ 0 w 3341298"/>
              <a:gd name="connsiteY0" fmla="*/ 465827 h 465827"/>
              <a:gd name="connsiteX1" fmla="*/ 2070340 w 3341298"/>
              <a:gd name="connsiteY1" fmla="*/ 414068 h 465827"/>
              <a:gd name="connsiteX2" fmla="*/ 3341298 w 3341298"/>
              <a:gd name="connsiteY2" fmla="*/ 0 h 465827"/>
              <a:gd name="connsiteX0" fmla="*/ 0 w 3341298"/>
              <a:gd name="connsiteY0" fmla="*/ 465827 h 466384"/>
              <a:gd name="connsiteX1" fmla="*/ 2070340 w 3341298"/>
              <a:gd name="connsiteY1" fmla="*/ 414068 h 466384"/>
              <a:gd name="connsiteX2" fmla="*/ 3341298 w 3341298"/>
              <a:gd name="connsiteY2" fmla="*/ 0 h 466384"/>
              <a:gd name="connsiteX0" fmla="*/ 0 w 3341298"/>
              <a:gd name="connsiteY0" fmla="*/ 465827 h 476910"/>
              <a:gd name="connsiteX1" fmla="*/ 2070340 w 3341298"/>
              <a:gd name="connsiteY1" fmla="*/ 414068 h 476910"/>
              <a:gd name="connsiteX2" fmla="*/ 3341298 w 3341298"/>
              <a:gd name="connsiteY2" fmla="*/ 0 h 4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1298" h="476910">
                <a:moveTo>
                  <a:pt x="0" y="465827"/>
                </a:moveTo>
                <a:cubicBezTo>
                  <a:pt x="718868" y="471578"/>
                  <a:pt x="1621767" y="506084"/>
                  <a:pt x="2070340" y="414068"/>
                </a:cubicBezTo>
                <a:cubicBezTo>
                  <a:pt x="2537125" y="310552"/>
                  <a:pt x="2927709" y="14377"/>
                  <a:pt x="3341298" y="0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7" name="Picture 1036" descr="A screenshot of a graph&#10;&#10;AI-generated content may be incorrect.">
            <a:extLst>
              <a:ext uri="{FF2B5EF4-FFF2-40B4-BE49-F238E27FC236}">
                <a16:creationId xmlns:a16="http://schemas.microsoft.com/office/drawing/2014/main" id="{54422DB5-6065-4299-049F-7070E464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21" y="2654092"/>
            <a:ext cx="392612" cy="504787"/>
          </a:xfrm>
          <a:prstGeom prst="rect">
            <a:avLst/>
          </a:prstGeom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954B790-B42D-DDF2-9E26-BB0C70082878}"/>
              </a:ext>
            </a:extLst>
          </p:cNvPr>
          <p:cNvSpPr/>
          <p:nvPr/>
        </p:nvSpPr>
        <p:spPr>
          <a:xfrm>
            <a:off x="3534309" y="3225971"/>
            <a:ext cx="878561" cy="2599476"/>
          </a:xfrm>
          <a:custGeom>
            <a:avLst/>
            <a:gdLst>
              <a:gd name="connsiteX0" fmla="*/ 400692 w 400692"/>
              <a:gd name="connsiteY0" fmla="*/ 0 h 2599362"/>
              <a:gd name="connsiteX1" fmla="*/ 0 w 400692"/>
              <a:gd name="connsiteY1" fmla="*/ 2599362 h 2599362"/>
              <a:gd name="connsiteX0" fmla="*/ 400692 w 616970"/>
              <a:gd name="connsiteY0" fmla="*/ 0 h 2599362"/>
              <a:gd name="connsiteX1" fmla="*/ 0 w 616970"/>
              <a:gd name="connsiteY1" fmla="*/ 2599362 h 2599362"/>
              <a:gd name="connsiteX0" fmla="*/ 400692 w 605641"/>
              <a:gd name="connsiteY0" fmla="*/ 0 h 2599362"/>
              <a:gd name="connsiteX1" fmla="*/ 0 w 605641"/>
              <a:gd name="connsiteY1" fmla="*/ 2599362 h 2599362"/>
              <a:gd name="connsiteX0" fmla="*/ 400692 w 878561"/>
              <a:gd name="connsiteY0" fmla="*/ 114 h 2599476"/>
              <a:gd name="connsiteX1" fmla="*/ 0 w 878561"/>
              <a:gd name="connsiteY1" fmla="*/ 2599476 h 259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8561" h="2599476">
                <a:moveTo>
                  <a:pt x="400692" y="114"/>
                </a:moveTo>
                <a:cubicBezTo>
                  <a:pt x="1654139" y="-17010"/>
                  <a:pt x="51371" y="1897408"/>
                  <a:pt x="0" y="2599476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95E5EA9F-3827-FA0E-CCC6-F9344090DAFB}"/>
              </a:ext>
            </a:extLst>
          </p:cNvPr>
          <p:cNvSpPr/>
          <p:nvPr/>
        </p:nvSpPr>
        <p:spPr>
          <a:xfrm>
            <a:off x="2219218" y="3256908"/>
            <a:ext cx="1839074" cy="2537717"/>
          </a:xfrm>
          <a:custGeom>
            <a:avLst/>
            <a:gdLst>
              <a:gd name="connsiteX0" fmla="*/ 0 w 1887372"/>
              <a:gd name="connsiteY0" fmla="*/ 0 h 2537717"/>
              <a:gd name="connsiteX1" fmla="*/ 1839074 w 1887372"/>
              <a:gd name="connsiteY1" fmla="*/ 986319 h 2537717"/>
              <a:gd name="connsiteX2" fmla="*/ 1171254 w 1887372"/>
              <a:gd name="connsiteY2" fmla="*/ 2537717 h 2537717"/>
              <a:gd name="connsiteX0" fmla="*/ 0 w 1869318"/>
              <a:gd name="connsiteY0" fmla="*/ 0 h 2537717"/>
              <a:gd name="connsiteX1" fmla="*/ 1839074 w 1869318"/>
              <a:gd name="connsiteY1" fmla="*/ 986319 h 2537717"/>
              <a:gd name="connsiteX2" fmla="*/ 1171254 w 1869318"/>
              <a:gd name="connsiteY2" fmla="*/ 2537717 h 2537717"/>
              <a:gd name="connsiteX0" fmla="*/ 0 w 1869318"/>
              <a:gd name="connsiteY0" fmla="*/ 0 h 2537717"/>
              <a:gd name="connsiteX1" fmla="*/ 1839074 w 1869318"/>
              <a:gd name="connsiteY1" fmla="*/ 986319 h 2537717"/>
              <a:gd name="connsiteX2" fmla="*/ 1171254 w 1869318"/>
              <a:gd name="connsiteY2" fmla="*/ 2537717 h 2537717"/>
              <a:gd name="connsiteX0" fmla="*/ 0 w 1839074"/>
              <a:gd name="connsiteY0" fmla="*/ 0 h 2537717"/>
              <a:gd name="connsiteX1" fmla="*/ 1839074 w 1839074"/>
              <a:gd name="connsiteY1" fmla="*/ 986319 h 2537717"/>
              <a:gd name="connsiteX2" fmla="*/ 1171254 w 1839074"/>
              <a:gd name="connsiteY2" fmla="*/ 2537717 h 253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074" h="2537717">
                <a:moveTo>
                  <a:pt x="0" y="0"/>
                </a:moveTo>
                <a:cubicBezTo>
                  <a:pt x="821932" y="281683"/>
                  <a:pt x="1828800" y="542818"/>
                  <a:pt x="1839074" y="986319"/>
                </a:cubicBezTo>
                <a:cubicBezTo>
                  <a:pt x="1818526" y="1501740"/>
                  <a:pt x="1222625" y="1675544"/>
                  <a:pt x="1171254" y="2537717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78FFB1C2-07DE-9607-65C6-B6BB13482960}"/>
              </a:ext>
            </a:extLst>
          </p:cNvPr>
          <p:cNvSpPr/>
          <p:nvPr/>
        </p:nvSpPr>
        <p:spPr>
          <a:xfrm>
            <a:off x="2260315" y="6287784"/>
            <a:ext cx="431514" cy="246580"/>
          </a:xfrm>
          <a:custGeom>
            <a:avLst/>
            <a:gdLst>
              <a:gd name="connsiteX0" fmla="*/ 431514 w 431514"/>
              <a:gd name="connsiteY0" fmla="*/ 0 h 246580"/>
              <a:gd name="connsiteX1" fmla="*/ 431514 w 431514"/>
              <a:gd name="connsiteY1" fmla="*/ 246580 h 246580"/>
              <a:gd name="connsiteX2" fmla="*/ 0 w 431514"/>
              <a:gd name="connsiteY2" fmla="*/ 246580 h 24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14" h="246580">
                <a:moveTo>
                  <a:pt x="431514" y="0"/>
                </a:moveTo>
                <a:lnTo>
                  <a:pt x="431514" y="246580"/>
                </a:lnTo>
                <a:lnTo>
                  <a:pt x="0" y="246580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A87CB5AA-285D-26B3-4D6F-B2B9D926A8EB}"/>
              </a:ext>
            </a:extLst>
          </p:cNvPr>
          <p:cNvSpPr/>
          <p:nvPr/>
        </p:nvSpPr>
        <p:spPr>
          <a:xfrm>
            <a:off x="3020602" y="6298058"/>
            <a:ext cx="308225" cy="267129"/>
          </a:xfrm>
          <a:custGeom>
            <a:avLst/>
            <a:gdLst>
              <a:gd name="connsiteX0" fmla="*/ 0 w 308225"/>
              <a:gd name="connsiteY0" fmla="*/ 0 h 267129"/>
              <a:gd name="connsiteX1" fmla="*/ 0 w 308225"/>
              <a:gd name="connsiteY1" fmla="*/ 256854 h 267129"/>
              <a:gd name="connsiteX2" fmla="*/ 297951 w 308225"/>
              <a:gd name="connsiteY2" fmla="*/ 256854 h 267129"/>
              <a:gd name="connsiteX3" fmla="*/ 308225 w 308225"/>
              <a:gd name="connsiteY3" fmla="*/ 267129 h 26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225" h="267129">
                <a:moveTo>
                  <a:pt x="0" y="0"/>
                </a:moveTo>
                <a:lnTo>
                  <a:pt x="0" y="256854"/>
                </a:lnTo>
                <a:lnTo>
                  <a:pt x="297951" y="256854"/>
                </a:lnTo>
                <a:lnTo>
                  <a:pt x="308225" y="267129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FAC9DAFF-8C7C-1DD1-DF4A-6E25B33E4720}"/>
              </a:ext>
            </a:extLst>
          </p:cNvPr>
          <p:cNvSpPr/>
          <p:nvPr/>
        </p:nvSpPr>
        <p:spPr>
          <a:xfrm>
            <a:off x="4161034" y="3205537"/>
            <a:ext cx="1263721" cy="3349375"/>
          </a:xfrm>
          <a:custGeom>
            <a:avLst/>
            <a:gdLst>
              <a:gd name="connsiteX0" fmla="*/ 0 w 1243173"/>
              <a:gd name="connsiteY0" fmla="*/ 3380197 h 3380197"/>
              <a:gd name="connsiteX1" fmla="*/ 328773 w 1243173"/>
              <a:gd name="connsiteY1" fmla="*/ 1263721 h 3380197"/>
              <a:gd name="connsiteX2" fmla="*/ 1243173 w 1243173"/>
              <a:gd name="connsiteY2" fmla="*/ 0 h 3380197"/>
              <a:gd name="connsiteX0" fmla="*/ 0 w 1243173"/>
              <a:gd name="connsiteY0" fmla="*/ 3380197 h 3380197"/>
              <a:gd name="connsiteX1" fmla="*/ 328773 w 1243173"/>
              <a:gd name="connsiteY1" fmla="*/ 1263721 h 3380197"/>
              <a:gd name="connsiteX2" fmla="*/ 1243173 w 1243173"/>
              <a:gd name="connsiteY2" fmla="*/ 0 h 3380197"/>
              <a:gd name="connsiteX0" fmla="*/ 0 w 1263721"/>
              <a:gd name="connsiteY0" fmla="*/ 3349375 h 3349375"/>
              <a:gd name="connsiteX1" fmla="*/ 328773 w 1263721"/>
              <a:gd name="connsiteY1" fmla="*/ 1232899 h 3349375"/>
              <a:gd name="connsiteX2" fmla="*/ 1263721 w 1263721"/>
              <a:gd name="connsiteY2" fmla="*/ 0 h 3349375"/>
              <a:gd name="connsiteX0" fmla="*/ 0 w 1263721"/>
              <a:gd name="connsiteY0" fmla="*/ 3349375 h 3349375"/>
              <a:gd name="connsiteX1" fmla="*/ 328773 w 1263721"/>
              <a:gd name="connsiteY1" fmla="*/ 1232899 h 3349375"/>
              <a:gd name="connsiteX2" fmla="*/ 1263721 w 1263721"/>
              <a:gd name="connsiteY2" fmla="*/ 0 h 33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721" h="3349375">
                <a:moveTo>
                  <a:pt x="0" y="3349375"/>
                </a:moveTo>
                <a:cubicBezTo>
                  <a:pt x="533399" y="3343382"/>
                  <a:pt x="121577" y="1796265"/>
                  <a:pt x="328773" y="1232899"/>
                </a:cubicBezTo>
                <a:cubicBezTo>
                  <a:pt x="535969" y="669533"/>
                  <a:pt x="879297" y="319354"/>
                  <a:pt x="1263721" y="0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E604ED-8387-927F-6FF3-44D26DC754B4}"/>
              </a:ext>
            </a:extLst>
          </p:cNvPr>
          <p:cNvSpPr txBox="1"/>
          <p:nvPr/>
        </p:nvSpPr>
        <p:spPr>
          <a:xfrm>
            <a:off x="8341282" y="3242653"/>
            <a:ext cx="13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data freq. by depth</a:t>
            </a:r>
          </a:p>
          <a:p>
            <a:r>
              <a:rPr lang="en-US" sz="900" dirty="0"/>
              <a:t>histograms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449FA27-C277-7FF6-E5BA-8C39B488DEDB}"/>
              </a:ext>
            </a:extLst>
          </p:cNvPr>
          <p:cNvCxnSpPr/>
          <p:nvPr/>
        </p:nvCxnSpPr>
        <p:spPr>
          <a:xfrm flipV="1">
            <a:off x="7572054" y="2163258"/>
            <a:ext cx="688368" cy="85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AEED8360-6F74-3E6E-6A4B-3D0948DE3724}"/>
              </a:ext>
            </a:extLst>
          </p:cNvPr>
          <p:cNvCxnSpPr/>
          <p:nvPr/>
        </p:nvCxnSpPr>
        <p:spPr>
          <a:xfrm flipV="1">
            <a:off x="7572054" y="2856518"/>
            <a:ext cx="688368" cy="180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33240866-D738-B8B9-A5CE-4FB0E0BB5A04}"/>
              </a:ext>
            </a:extLst>
          </p:cNvPr>
          <p:cNvCxnSpPr>
            <a:cxnSpLocks/>
            <a:endCxn id="1044" idx="1"/>
          </p:cNvCxnSpPr>
          <p:nvPr/>
        </p:nvCxnSpPr>
        <p:spPr>
          <a:xfrm>
            <a:off x="7572054" y="3037193"/>
            <a:ext cx="769228" cy="390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8B168639-3CE8-2F84-AAE9-051BD6DFFD4B}"/>
              </a:ext>
            </a:extLst>
          </p:cNvPr>
          <p:cNvSpPr/>
          <p:nvPr/>
        </p:nvSpPr>
        <p:spPr>
          <a:xfrm>
            <a:off x="5501409" y="4337596"/>
            <a:ext cx="1936954" cy="2429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g_seasonal_graphs.r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C47E1-06B2-157A-CC66-6525EC832D03}"/>
              </a:ext>
            </a:extLst>
          </p:cNvPr>
          <p:cNvSpPr txBox="1"/>
          <p:nvPr/>
        </p:nvSpPr>
        <p:spPr>
          <a:xfrm>
            <a:off x="4152939" y="4367890"/>
            <a:ext cx="1064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accent1"/>
                </a:solidFill>
              </a:rPr>
              <a:t>loop  through</a:t>
            </a:r>
          </a:p>
          <a:p>
            <a:pPr algn="r"/>
            <a:r>
              <a:rPr lang="en-US" sz="1100" i="1" dirty="0">
                <a:solidFill>
                  <a:schemeClr val="accent1"/>
                </a:solidFill>
              </a:rPr>
              <a:t>variables with index</a:t>
            </a:r>
          </a:p>
          <a:p>
            <a:pPr algn="r"/>
            <a:r>
              <a:rPr lang="en-US" sz="1100" i="1" dirty="0" err="1">
                <a:solidFill>
                  <a:schemeClr val="accent1"/>
                </a:solidFill>
              </a:rPr>
              <a:t>var_index</a:t>
            </a:r>
            <a:endParaRPr lang="en-US" sz="1100" i="1" dirty="0">
              <a:solidFill>
                <a:schemeClr val="accent1"/>
              </a:solidFill>
            </a:endParaRPr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1483F256-A18A-2663-553A-F7F8569C75CE}"/>
              </a:ext>
            </a:extLst>
          </p:cNvPr>
          <p:cNvSpPr/>
          <p:nvPr/>
        </p:nvSpPr>
        <p:spPr>
          <a:xfrm>
            <a:off x="3937132" y="3202451"/>
            <a:ext cx="1478201" cy="564119"/>
          </a:xfrm>
          <a:custGeom>
            <a:avLst/>
            <a:gdLst>
              <a:gd name="connsiteX0" fmla="*/ 0 w 1478201"/>
              <a:gd name="connsiteY0" fmla="*/ 0 h 563801"/>
              <a:gd name="connsiteX1" fmla="*/ 1478201 w 1478201"/>
              <a:gd name="connsiteY1" fmla="*/ 563801 h 563801"/>
              <a:gd name="connsiteX0" fmla="*/ 0 w 1478201"/>
              <a:gd name="connsiteY0" fmla="*/ 0 h 563801"/>
              <a:gd name="connsiteX1" fmla="*/ 1478201 w 1478201"/>
              <a:gd name="connsiteY1" fmla="*/ 563801 h 563801"/>
              <a:gd name="connsiteX0" fmla="*/ 0 w 1478201"/>
              <a:gd name="connsiteY0" fmla="*/ 318 h 564119"/>
              <a:gd name="connsiteX1" fmla="*/ 1478201 w 1478201"/>
              <a:gd name="connsiteY1" fmla="*/ 564119 h 56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8201" h="564119">
                <a:moveTo>
                  <a:pt x="0" y="318"/>
                </a:moveTo>
                <a:cubicBezTo>
                  <a:pt x="620656" y="-15475"/>
                  <a:pt x="947565" y="560960"/>
                  <a:pt x="1478201" y="564119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ight Bracket 1052">
            <a:extLst>
              <a:ext uri="{FF2B5EF4-FFF2-40B4-BE49-F238E27FC236}">
                <a16:creationId xmlns:a16="http://schemas.microsoft.com/office/drawing/2014/main" id="{D3231E03-72A1-DA62-2217-89D5ABEFE58E}"/>
              </a:ext>
            </a:extLst>
          </p:cNvPr>
          <p:cNvSpPr/>
          <p:nvPr/>
        </p:nvSpPr>
        <p:spPr>
          <a:xfrm>
            <a:off x="4065648" y="1769640"/>
            <a:ext cx="45719" cy="291115"/>
          </a:xfrm>
          <a:prstGeom prst="rightBracke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362E6E93-86E0-06D1-AB16-7FA1A20EAE21}"/>
              </a:ext>
            </a:extLst>
          </p:cNvPr>
          <p:cNvSpPr/>
          <p:nvPr/>
        </p:nvSpPr>
        <p:spPr>
          <a:xfrm>
            <a:off x="4174023" y="1909343"/>
            <a:ext cx="1227096" cy="1800373"/>
          </a:xfrm>
          <a:custGeom>
            <a:avLst/>
            <a:gdLst>
              <a:gd name="connsiteX0" fmla="*/ 0 w 1227096"/>
              <a:gd name="connsiteY0" fmla="*/ 0 h 1800373"/>
              <a:gd name="connsiteX1" fmla="*/ 1227096 w 1227096"/>
              <a:gd name="connsiteY1" fmla="*/ 1800373 h 1800373"/>
              <a:gd name="connsiteX0" fmla="*/ 0 w 1227096"/>
              <a:gd name="connsiteY0" fmla="*/ 0 h 1800373"/>
              <a:gd name="connsiteX1" fmla="*/ 1227096 w 1227096"/>
              <a:gd name="connsiteY1" fmla="*/ 1800373 h 1800373"/>
              <a:gd name="connsiteX0" fmla="*/ 0 w 1227096"/>
              <a:gd name="connsiteY0" fmla="*/ 0 h 1800373"/>
              <a:gd name="connsiteX1" fmla="*/ 1227096 w 1227096"/>
              <a:gd name="connsiteY1" fmla="*/ 1800373 h 180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96" h="1800373">
                <a:moveTo>
                  <a:pt x="0" y="0"/>
                </a:moveTo>
                <a:cubicBezTo>
                  <a:pt x="560642" y="17372"/>
                  <a:pt x="642765" y="1778264"/>
                  <a:pt x="1227096" y="1800373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B8254B84-E1A9-8274-57B7-E4A7FC5A4965}"/>
              </a:ext>
            </a:extLst>
          </p:cNvPr>
          <p:cNvSpPr txBox="1"/>
          <p:nvPr/>
        </p:nvSpPr>
        <p:spPr>
          <a:xfrm>
            <a:off x="5736205" y="3123591"/>
            <a:ext cx="1771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resolve multi-profile months</a:t>
            </a:r>
          </a:p>
          <a:p>
            <a:r>
              <a:rPr lang="en-US" sz="800" dirty="0"/>
              <a:t>HSIL study area filter</a:t>
            </a:r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12256D85-B912-257D-3A68-B3BE6C98623C}"/>
              </a:ext>
            </a:extLst>
          </p:cNvPr>
          <p:cNvSpPr/>
          <p:nvPr/>
        </p:nvSpPr>
        <p:spPr>
          <a:xfrm>
            <a:off x="2018313" y="3562844"/>
            <a:ext cx="3382806" cy="270055"/>
          </a:xfrm>
          <a:custGeom>
            <a:avLst/>
            <a:gdLst>
              <a:gd name="connsiteX0" fmla="*/ 0 w 3382806"/>
              <a:gd name="connsiteY0" fmla="*/ 0 h 270055"/>
              <a:gd name="connsiteX1" fmla="*/ 3382806 w 3382806"/>
              <a:gd name="connsiteY1" fmla="*/ 270055 h 270055"/>
              <a:gd name="connsiteX0" fmla="*/ 0 w 3382806"/>
              <a:gd name="connsiteY0" fmla="*/ 0 h 270055"/>
              <a:gd name="connsiteX1" fmla="*/ 3382806 w 3382806"/>
              <a:gd name="connsiteY1" fmla="*/ 270055 h 270055"/>
              <a:gd name="connsiteX0" fmla="*/ 0 w 3382806"/>
              <a:gd name="connsiteY0" fmla="*/ 0 h 270055"/>
              <a:gd name="connsiteX1" fmla="*/ 3382806 w 3382806"/>
              <a:gd name="connsiteY1" fmla="*/ 270055 h 27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2806" h="270055">
                <a:moveTo>
                  <a:pt x="0" y="0"/>
                </a:moveTo>
                <a:cubicBezTo>
                  <a:pt x="1122864" y="56853"/>
                  <a:pt x="2364174" y="265318"/>
                  <a:pt x="3382806" y="270055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E2922598-6426-C8F2-43D6-AC29DD08C1D6}"/>
              </a:ext>
            </a:extLst>
          </p:cNvPr>
          <p:cNvSpPr txBox="1"/>
          <p:nvPr/>
        </p:nvSpPr>
        <p:spPr>
          <a:xfrm>
            <a:off x="7186940" y="6263040"/>
            <a:ext cx="162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stn</a:t>
            </a:r>
            <a:r>
              <a:rPr lang="en-US" sz="900" dirty="0"/>
              <a:t> freq. by data count histogram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828835C-F7B3-5E28-9CBA-9AF6DFA40EAB}"/>
              </a:ext>
            </a:extLst>
          </p:cNvPr>
          <p:cNvSpPr txBox="1"/>
          <p:nvPr/>
        </p:nvSpPr>
        <p:spPr>
          <a:xfrm>
            <a:off x="7821390" y="4007700"/>
            <a:ext cx="1134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ecy_var_graphing</a:t>
            </a:r>
            <a:endParaRPr lang="en-US" sz="900" dirty="0"/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1FFCA9CB-0244-A8A5-56E9-AD3564880AAD}"/>
              </a:ext>
            </a:extLst>
          </p:cNvPr>
          <p:cNvSpPr/>
          <p:nvPr/>
        </p:nvSpPr>
        <p:spPr>
          <a:xfrm>
            <a:off x="7511544" y="3837114"/>
            <a:ext cx="325369" cy="241222"/>
          </a:xfrm>
          <a:custGeom>
            <a:avLst/>
            <a:gdLst>
              <a:gd name="connsiteX0" fmla="*/ 0 w 325369"/>
              <a:gd name="connsiteY0" fmla="*/ 0 h 241222"/>
              <a:gd name="connsiteX1" fmla="*/ 325369 w 325369"/>
              <a:gd name="connsiteY1" fmla="*/ 241222 h 241222"/>
              <a:gd name="connsiteX0" fmla="*/ 0 w 325369"/>
              <a:gd name="connsiteY0" fmla="*/ 0 h 241222"/>
              <a:gd name="connsiteX1" fmla="*/ 325369 w 325369"/>
              <a:gd name="connsiteY1" fmla="*/ 241222 h 241222"/>
              <a:gd name="connsiteX0" fmla="*/ 0 w 325369"/>
              <a:gd name="connsiteY0" fmla="*/ 0 h 241222"/>
              <a:gd name="connsiteX1" fmla="*/ 325369 w 325369"/>
              <a:gd name="connsiteY1" fmla="*/ 241222 h 24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5369" h="241222">
                <a:moveTo>
                  <a:pt x="0" y="0"/>
                </a:moveTo>
                <a:cubicBezTo>
                  <a:pt x="147725" y="13090"/>
                  <a:pt x="160815" y="239352"/>
                  <a:pt x="325369" y="241222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F5A39EF6-100C-D647-B540-8E59F0F59C23}"/>
              </a:ext>
            </a:extLst>
          </p:cNvPr>
          <p:cNvSpPr/>
          <p:nvPr/>
        </p:nvSpPr>
        <p:spPr>
          <a:xfrm>
            <a:off x="7494714" y="4140044"/>
            <a:ext cx="330979" cy="274881"/>
          </a:xfrm>
          <a:custGeom>
            <a:avLst/>
            <a:gdLst>
              <a:gd name="connsiteX0" fmla="*/ 330979 w 330979"/>
              <a:gd name="connsiteY0" fmla="*/ 0 h 274881"/>
              <a:gd name="connsiteX1" fmla="*/ 0 w 330979"/>
              <a:gd name="connsiteY1" fmla="*/ 274881 h 274881"/>
              <a:gd name="connsiteX0" fmla="*/ 330979 w 330979"/>
              <a:gd name="connsiteY0" fmla="*/ 0 h 274881"/>
              <a:gd name="connsiteX1" fmla="*/ 0 w 330979"/>
              <a:gd name="connsiteY1" fmla="*/ 274881 h 274881"/>
              <a:gd name="connsiteX0" fmla="*/ 330979 w 330979"/>
              <a:gd name="connsiteY0" fmla="*/ 0 h 274881"/>
              <a:gd name="connsiteX1" fmla="*/ 0 w 330979"/>
              <a:gd name="connsiteY1" fmla="*/ 274881 h 27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979" h="274881">
                <a:moveTo>
                  <a:pt x="330979" y="0"/>
                </a:moveTo>
                <a:cubicBezTo>
                  <a:pt x="192604" y="7479"/>
                  <a:pt x="132766" y="261792"/>
                  <a:pt x="0" y="274881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16AD90A3-2519-6E3E-6965-C7B8153A0672}"/>
              </a:ext>
            </a:extLst>
          </p:cNvPr>
          <p:cNvSpPr/>
          <p:nvPr/>
        </p:nvSpPr>
        <p:spPr>
          <a:xfrm>
            <a:off x="2041974" y="3573453"/>
            <a:ext cx="3427597" cy="852692"/>
          </a:xfrm>
          <a:custGeom>
            <a:avLst/>
            <a:gdLst>
              <a:gd name="connsiteX0" fmla="*/ 0 w 3450037"/>
              <a:gd name="connsiteY0" fmla="*/ 0 h 858302"/>
              <a:gd name="connsiteX1" fmla="*/ 3450037 w 3450037"/>
              <a:gd name="connsiteY1" fmla="*/ 858302 h 858302"/>
              <a:gd name="connsiteX0" fmla="*/ 0 w 3450037"/>
              <a:gd name="connsiteY0" fmla="*/ 0 h 858302"/>
              <a:gd name="connsiteX1" fmla="*/ 3450037 w 3450037"/>
              <a:gd name="connsiteY1" fmla="*/ 858302 h 858302"/>
              <a:gd name="connsiteX0" fmla="*/ 0 w 3427597"/>
              <a:gd name="connsiteY0" fmla="*/ 0 h 852692"/>
              <a:gd name="connsiteX1" fmla="*/ 3427597 w 3427597"/>
              <a:gd name="connsiteY1" fmla="*/ 852692 h 852692"/>
              <a:gd name="connsiteX0" fmla="*/ 0 w 3427597"/>
              <a:gd name="connsiteY0" fmla="*/ 0 h 852692"/>
              <a:gd name="connsiteX1" fmla="*/ 3427597 w 3427597"/>
              <a:gd name="connsiteY1" fmla="*/ 852692 h 85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7597" h="852692">
                <a:moveTo>
                  <a:pt x="0" y="0"/>
                </a:moveTo>
                <a:cubicBezTo>
                  <a:pt x="1127573" y="61709"/>
                  <a:pt x="2401001" y="830252"/>
                  <a:pt x="3427597" y="852692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C8CBF7E8-81E9-BD11-08EB-2EE977FDE9E4}"/>
              </a:ext>
            </a:extLst>
          </p:cNvPr>
          <p:cNvSpPr txBox="1"/>
          <p:nvPr/>
        </p:nvSpPr>
        <p:spPr>
          <a:xfrm>
            <a:off x="5693849" y="3852436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count filter, unused (n&gt;=1)</a:t>
            </a:r>
          </a:p>
          <a:p>
            <a:r>
              <a:rPr lang="en-US" sz="800" dirty="0"/>
              <a:t>QA=2 filter </a:t>
            </a:r>
            <a:r>
              <a:rPr lang="en-US" sz="800" b="1" dirty="0"/>
              <a:t>&amp;</a:t>
            </a:r>
            <a:r>
              <a:rPr lang="en-US" sz="800" dirty="0"/>
              <a:t> HSIL study area filter</a:t>
            </a:r>
          </a:p>
          <a:p>
            <a:r>
              <a:rPr lang="en-US" sz="800" dirty="0"/>
              <a:t>3 profile reduction methods</a:t>
            </a:r>
          </a:p>
        </p:txBody>
      </p:sp>
      <p:pic>
        <p:nvPicPr>
          <p:cNvPr id="1067" name="Picture 1066" descr="A graph of a graph showing the temperature of the month&#10;&#10;AI-generated content may be incorrect.">
            <a:extLst>
              <a:ext uri="{FF2B5EF4-FFF2-40B4-BE49-F238E27FC236}">
                <a16:creationId xmlns:a16="http://schemas.microsoft.com/office/drawing/2014/main" id="{102C6CC9-72AF-9E67-1450-5B917871D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47" y="4283621"/>
            <a:ext cx="645105" cy="322553"/>
          </a:xfrm>
          <a:prstGeom prst="rect">
            <a:avLst/>
          </a:prstGeom>
        </p:spPr>
      </p:pic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7CADB79D-2EBC-430B-C654-36B44DA2B2C6}"/>
              </a:ext>
            </a:extLst>
          </p:cNvPr>
          <p:cNvCxnSpPr/>
          <p:nvPr/>
        </p:nvCxnSpPr>
        <p:spPr>
          <a:xfrm flipV="1">
            <a:off x="7526606" y="4487853"/>
            <a:ext cx="501041" cy="37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EAD1CC-9D05-AE3A-925D-75B35003765A}"/>
              </a:ext>
            </a:extLst>
          </p:cNvPr>
          <p:cNvCxnSpPr>
            <a:cxnSpLocks/>
          </p:cNvCxnSpPr>
          <p:nvPr/>
        </p:nvCxnSpPr>
        <p:spPr>
          <a:xfrm>
            <a:off x="7661434" y="5887354"/>
            <a:ext cx="0" cy="31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CC6BA21-05B8-8C72-FA24-E1BCFC60A8D5}"/>
              </a:ext>
            </a:extLst>
          </p:cNvPr>
          <p:cNvSpPr/>
          <p:nvPr/>
        </p:nvSpPr>
        <p:spPr>
          <a:xfrm>
            <a:off x="6799587" y="5493502"/>
            <a:ext cx="2043605" cy="301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station_floating_bar_line_ups.r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6390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F288EB-8544-8CF0-E1D2-A1863ED696F7}"/>
              </a:ext>
            </a:extLst>
          </p:cNvPr>
          <p:cNvSpPr/>
          <p:nvPr/>
        </p:nvSpPr>
        <p:spPr>
          <a:xfrm>
            <a:off x="1152341" y="1008114"/>
            <a:ext cx="1936954" cy="3294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station_floating_bar_line_ups.r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1090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E90F697-B1E4-AADE-F1B8-BB4CE797EF9A}"/>
              </a:ext>
            </a:extLst>
          </p:cNvPr>
          <p:cNvGrpSpPr/>
          <p:nvPr/>
        </p:nvGrpSpPr>
        <p:grpSpPr>
          <a:xfrm>
            <a:off x="62041" y="0"/>
            <a:ext cx="7595511" cy="6858000"/>
            <a:chOff x="2298244" y="0"/>
            <a:chExt cx="759551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F294B7-FE3E-A008-CDE2-774DB9BE4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244" y="0"/>
              <a:ext cx="7595511" cy="685800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9B6372-EF7F-DC61-7D8D-9F92790FCD58}"/>
                </a:ext>
              </a:extLst>
            </p:cNvPr>
            <p:cNvCxnSpPr/>
            <p:nvPr/>
          </p:nvCxnSpPr>
          <p:spPr>
            <a:xfrm>
              <a:off x="5757334" y="278384"/>
              <a:ext cx="0" cy="5850467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9AC7E8-AD2C-1610-290D-B6393C0A81DE}"/>
                </a:ext>
              </a:extLst>
            </p:cNvPr>
            <p:cNvCxnSpPr/>
            <p:nvPr/>
          </p:nvCxnSpPr>
          <p:spPr>
            <a:xfrm>
              <a:off x="4262460" y="282448"/>
              <a:ext cx="0" cy="5850467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5AF9C8-9FFC-3E6F-46DC-E2643CFDC428}"/>
                </a:ext>
              </a:extLst>
            </p:cNvPr>
            <p:cNvCxnSpPr/>
            <p:nvPr/>
          </p:nvCxnSpPr>
          <p:spPr>
            <a:xfrm>
              <a:off x="7253225" y="278384"/>
              <a:ext cx="0" cy="5850467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C648EC-19E1-E5BD-88A3-B4CA4AE7483E}"/>
              </a:ext>
            </a:extLst>
          </p:cNvPr>
          <p:cNvGrpSpPr/>
          <p:nvPr/>
        </p:nvGrpSpPr>
        <p:grpSpPr>
          <a:xfrm>
            <a:off x="7555689" y="143317"/>
            <a:ext cx="4603115" cy="6444615"/>
            <a:chOff x="3794442" y="206692"/>
            <a:chExt cx="4603115" cy="6444615"/>
          </a:xfrm>
        </p:grpSpPr>
        <p:pic>
          <p:nvPicPr>
            <p:cNvPr id="11" name="Picture 10" descr="A map of water with black dots&#10;&#10;AI-generated content may be incorrect.">
              <a:extLst>
                <a:ext uri="{FF2B5EF4-FFF2-40B4-BE49-F238E27FC236}">
                  <a16:creationId xmlns:a16="http://schemas.microsoft.com/office/drawing/2014/main" id="{B800E78B-4D27-8021-E156-06CCB4E44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442" y="206692"/>
              <a:ext cx="4603115" cy="6444615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2C2339-8346-3118-6B5E-DCBC1CCD2A8D}"/>
                </a:ext>
              </a:extLst>
            </p:cNvPr>
            <p:cNvSpPr/>
            <p:nvPr/>
          </p:nvSpPr>
          <p:spPr>
            <a:xfrm>
              <a:off x="5764958" y="1108180"/>
              <a:ext cx="871839" cy="2943036"/>
            </a:xfrm>
            <a:custGeom>
              <a:avLst/>
              <a:gdLst>
                <a:gd name="connsiteX0" fmla="*/ 0 w 876910"/>
                <a:gd name="connsiteY0" fmla="*/ 0 h 2943036"/>
                <a:gd name="connsiteX1" fmla="*/ 853844 w 876910"/>
                <a:gd name="connsiteY1" fmla="*/ 532895 h 2943036"/>
                <a:gd name="connsiteX2" fmla="*/ 641897 w 876910"/>
                <a:gd name="connsiteY2" fmla="*/ 1774299 h 2943036"/>
                <a:gd name="connsiteX3" fmla="*/ 732731 w 876910"/>
                <a:gd name="connsiteY3" fmla="*/ 2361695 h 2943036"/>
                <a:gd name="connsiteX4" fmla="*/ 411783 w 876910"/>
                <a:gd name="connsiteY4" fmla="*/ 2943036 h 2943036"/>
                <a:gd name="connsiteX5" fmla="*/ 411783 w 876910"/>
                <a:gd name="connsiteY5" fmla="*/ 2943036 h 2943036"/>
                <a:gd name="connsiteX0" fmla="*/ 0 w 876735"/>
                <a:gd name="connsiteY0" fmla="*/ 0 h 2943036"/>
                <a:gd name="connsiteX1" fmla="*/ 853844 w 876735"/>
                <a:gd name="connsiteY1" fmla="*/ 532895 h 2943036"/>
                <a:gd name="connsiteX2" fmla="*/ 641897 w 876735"/>
                <a:gd name="connsiteY2" fmla="*/ 1774299 h 2943036"/>
                <a:gd name="connsiteX3" fmla="*/ 750898 w 876735"/>
                <a:gd name="connsiteY3" fmla="*/ 2343528 h 2943036"/>
                <a:gd name="connsiteX4" fmla="*/ 411783 w 876735"/>
                <a:gd name="connsiteY4" fmla="*/ 2943036 h 2943036"/>
                <a:gd name="connsiteX5" fmla="*/ 411783 w 876735"/>
                <a:gd name="connsiteY5" fmla="*/ 2943036 h 2943036"/>
                <a:gd name="connsiteX0" fmla="*/ 0 w 878735"/>
                <a:gd name="connsiteY0" fmla="*/ 0 h 2943036"/>
                <a:gd name="connsiteX1" fmla="*/ 853844 w 878735"/>
                <a:gd name="connsiteY1" fmla="*/ 532895 h 2943036"/>
                <a:gd name="connsiteX2" fmla="*/ 641897 w 878735"/>
                <a:gd name="connsiteY2" fmla="*/ 1774299 h 2943036"/>
                <a:gd name="connsiteX3" fmla="*/ 557118 w 878735"/>
                <a:gd name="connsiteY3" fmla="*/ 2313250 h 2943036"/>
                <a:gd name="connsiteX4" fmla="*/ 411783 w 878735"/>
                <a:gd name="connsiteY4" fmla="*/ 2943036 h 2943036"/>
                <a:gd name="connsiteX5" fmla="*/ 411783 w 878735"/>
                <a:gd name="connsiteY5" fmla="*/ 2943036 h 2943036"/>
                <a:gd name="connsiteX0" fmla="*/ 0 w 871839"/>
                <a:gd name="connsiteY0" fmla="*/ 0 h 2943036"/>
                <a:gd name="connsiteX1" fmla="*/ 853844 w 871839"/>
                <a:gd name="connsiteY1" fmla="*/ 532895 h 2943036"/>
                <a:gd name="connsiteX2" fmla="*/ 641897 w 871839"/>
                <a:gd name="connsiteY2" fmla="*/ 1774299 h 2943036"/>
                <a:gd name="connsiteX3" fmla="*/ 557118 w 871839"/>
                <a:gd name="connsiteY3" fmla="*/ 2313250 h 2943036"/>
                <a:gd name="connsiteX4" fmla="*/ 411783 w 871839"/>
                <a:gd name="connsiteY4" fmla="*/ 2943036 h 2943036"/>
                <a:gd name="connsiteX5" fmla="*/ 411783 w 871839"/>
                <a:gd name="connsiteY5" fmla="*/ 2943036 h 2943036"/>
                <a:gd name="connsiteX0" fmla="*/ 0 w 871839"/>
                <a:gd name="connsiteY0" fmla="*/ 0 h 2943036"/>
                <a:gd name="connsiteX1" fmla="*/ 853844 w 871839"/>
                <a:gd name="connsiteY1" fmla="*/ 532895 h 2943036"/>
                <a:gd name="connsiteX2" fmla="*/ 641897 w 871839"/>
                <a:gd name="connsiteY2" fmla="*/ 1774299 h 2943036"/>
                <a:gd name="connsiteX3" fmla="*/ 557118 w 871839"/>
                <a:gd name="connsiteY3" fmla="*/ 2313250 h 2943036"/>
                <a:gd name="connsiteX4" fmla="*/ 411783 w 871839"/>
                <a:gd name="connsiteY4" fmla="*/ 2943036 h 2943036"/>
                <a:gd name="connsiteX5" fmla="*/ 411783 w 871839"/>
                <a:gd name="connsiteY5" fmla="*/ 2943036 h 294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1839" h="2943036">
                  <a:moveTo>
                    <a:pt x="0" y="0"/>
                  </a:moveTo>
                  <a:cubicBezTo>
                    <a:pt x="373430" y="118589"/>
                    <a:pt x="746861" y="237179"/>
                    <a:pt x="853844" y="532895"/>
                  </a:cubicBezTo>
                  <a:cubicBezTo>
                    <a:pt x="960827" y="828611"/>
                    <a:pt x="552071" y="1459406"/>
                    <a:pt x="641897" y="1774299"/>
                  </a:cubicBezTo>
                  <a:cubicBezTo>
                    <a:pt x="731723" y="2089192"/>
                    <a:pt x="649971" y="2124517"/>
                    <a:pt x="557118" y="2313250"/>
                  </a:cubicBezTo>
                  <a:cubicBezTo>
                    <a:pt x="464265" y="2501983"/>
                    <a:pt x="411783" y="2943036"/>
                    <a:pt x="411783" y="2943036"/>
                  </a:cubicBezTo>
                  <a:lnTo>
                    <a:pt x="411783" y="2943036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E1EEC9-A1A1-60F6-5AB7-C417A582FE1A}"/>
                </a:ext>
              </a:extLst>
            </p:cNvPr>
            <p:cNvSpPr/>
            <p:nvPr/>
          </p:nvSpPr>
          <p:spPr>
            <a:xfrm>
              <a:off x="6376576" y="2270861"/>
              <a:ext cx="947544" cy="1853021"/>
            </a:xfrm>
            <a:custGeom>
              <a:avLst/>
              <a:gdLst>
                <a:gd name="connsiteX0" fmla="*/ 987068 w 987068"/>
                <a:gd name="connsiteY0" fmla="*/ 0 h 1489684"/>
                <a:gd name="connsiteX1" fmla="*/ 654008 w 987068"/>
                <a:gd name="connsiteY1" fmla="*/ 557118 h 1489684"/>
                <a:gd name="connsiteX2" fmla="*/ 478395 w 987068"/>
                <a:gd name="connsiteY2" fmla="*/ 1041568 h 1489684"/>
                <a:gd name="connsiteX3" fmla="*/ 393616 w 987068"/>
                <a:gd name="connsiteY3" fmla="*/ 1168736 h 1489684"/>
                <a:gd name="connsiteX4" fmla="*/ 0 w 987068"/>
                <a:gd name="connsiteY4" fmla="*/ 1489684 h 1489684"/>
                <a:gd name="connsiteX0" fmla="*/ 987068 w 987068"/>
                <a:gd name="connsiteY0" fmla="*/ 0 h 1489684"/>
                <a:gd name="connsiteX1" fmla="*/ 654008 w 987068"/>
                <a:gd name="connsiteY1" fmla="*/ 557118 h 1489684"/>
                <a:gd name="connsiteX2" fmla="*/ 763009 w 987068"/>
                <a:gd name="connsiteY2" fmla="*/ 1217181 h 1489684"/>
                <a:gd name="connsiteX3" fmla="*/ 393616 w 987068"/>
                <a:gd name="connsiteY3" fmla="*/ 1168736 h 1489684"/>
                <a:gd name="connsiteX4" fmla="*/ 0 w 987068"/>
                <a:gd name="connsiteY4" fmla="*/ 1489684 h 1489684"/>
                <a:gd name="connsiteX0" fmla="*/ 987068 w 987068"/>
                <a:gd name="connsiteY0" fmla="*/ 0 h 1489684"/>
                <a:gd name="connsiteX1" fmla="*/ 654008 w 987068"/>
                <a:gd name="connsiteY1" fmla="*/ 557118 h 1489684"/>
                <a:gd name="connsiteX2" fmla="*/ 763009 w 987068"/>
                <a:gd name="connsiteY2" fmla="*/ 1217181 h 1489684"/>
                <a:gd name="connsiteX3" fmla="*/ 436005 w 987068"/>
                <a:gd name="connsiteY3" fmla="*/ 1423073 h 1489684"/>
                <a:gd name="connsiteX4" fmla="*/ 0 w 987068"/>
                <a:gd name="connsiteY4" fmla="*/ 1489684 h 1489684"/>
                <a:gd name="connsiteX0" fmla="*/ 987068 w 987068"/>
                <a:gd name="connsiteY0" fmla="*/ 0 h 1489684"/>
                <a:gd name="connsiteX1" fmla="*/ 654008 w 987068"/>
                <a:gd name="connsiteY1" fmla="*/ 557118 h 1489684"/>
                <a:gd name="connsiteX2" fmla="*/ 944678 w 987068"/>
                <a:gd name="connsiteY2" fmla="*/ 872010 h 1489684"/>
                <a:gd name="connsiteX3" fmla="*/ 436005 w 987068"/>
                <a:gd name="connsiteY3" fmla="*/ 1423073 h 1489684"/>
                <a:gd name="connsiteX4" fmla="*/ 0 w 987068"/>
                <a:gd name="connsiteY4" fmla="*/ 1489684 h 1489684"/>
                <a:gd name="connsiteX0" fmla="*/ 968901 w 968901"/>
                <a:gd name="connsiteY0" fmla="*/ 0 h 1622908"/>
                <a:gd name="connsiteX1" fmla="*/ 654008 w 968901"/>
                <a:gd name="connsiteY1" fmla="*/ 690342 h 1622908"/>
                <a:gd name="connsiteX2" fmla="*/ 944678 w 968901"/>
                <a:gd name="connsiteY2" fmla="*/ 1005234 h 1622908"/>
                <a:gd name="connsiteX3" fmla="*/ 436005 w 968901"/>
                <a:gd name="connsiteY3" fmla="*/ 1556297 h 1622908"/>
                <a:gd name="connsiteX4" fmla="*/ 0 w 968901"/>
                <a:gd name="connsiteY4" fmla="*/ 1622908 h 1622908"/>
                <a:gd name="connsiteX0" fmla="*/ 968901 w 968901"/>
                <a:gd name="connsiteY0" fmla="*/ 0 h 1622908"/>
                <a:gd name="connsiteX1" fmla="*/ 654008 w 968901"/>
                <a:gd name="connsiteY1" fmla="*/ 690342 h 1622908"/>
                <a:gd name="connsiteX2" fmla="*/ 944678 w 968901"/>
                <a:gd name="connsiteY2" fmla="*/ 1005234 h 1622908"/>
                <a:gd name="connsiteX3" fmla="*/ 436005 w 968901"/>
                <a:gd name="connsiteY3" fmla="*/ 1556297 h 1622908"/>
                <a:gd name="connsiteX4" fmla="*/ 0 w 968901"/>
                <a:gd name="connsiteY4" fmla="*/ 1622908 h 1622908"/>
                <a:gd name="connsiteX0" fmla="*/ 1005235 w 1005235"/>
                <a:gd name="connsiteY0" fmla="*/ 0 h 1792465"/>
                <a:gd name="connsiteX1" fmla="*/ 654008 w 1005235"/>
                <a:gd name="connsiteY1" fmla="*/ 859899 h 1792465"/>
                <a:gd name="connsiteX2" fmla="*/ 944678 w 1005235"/>
                <a:gd name="connsiteY2" fmla="*/ 1174791 h 1792465"/>
                <a:gd name="connsiteX3" fmla="*/ 436005 w 1005235"/>
                <a:gd name="connsiteY3" fmla="*/ 1725854 h 1792465"/>
                <a:gd name="connsiteX4" fmla="*/ 0 w 1005235"/>
                <a:gd name="connsiteY4" fmla="*/ 1792465 h 1792465"/>
                <a:gd name="connsiteX0" fmla="*/ 1005235 w 1005235"/>
                <a:gd name="connsiteY0" fmla="*/ 0 h 1792465"/>
                <a:gd name="connsiteX1" fmla="*/ 654008 w 1005235"/>
                <a:gd name="connsiteY1" fmla="*/ 859899 h 1792465"/>
                <a:gd name="connsiteX2" fmla="*/ 944678 w 1005235"/>
                <a:gd name="connsiteY2" fmla="*/ 1174791 h 1792465"/>
                <a:gd name="connsiteX3" fmla="*/ 436005 w 1005235"/>
                <a:gd name="connsiteY3" fmla="*/ 1725854 h 1792465"/>
                <a:gd name="connsiteX4" fmla="*/ 0 w 1005235"/>
                <a:gd name="connsiteY4" fmla="*/ 1792465 h 1792465"/>
                <a:gd name="connsiteX0" fmla="*/ 908345 w 947544"/>
                <a:gd name="connsiteY0" fmla="*/ 0 h 1853021"/>
                <a:gd name="connsiteX1" fmla="*/ 654008 w 947544"/>
                <a:gd name="connsiteY1" fmla="*/ 920455 h 1853021"/>
                <a:gd name="connsiteX2" fmla="*/ 944678 w 947544"/>
                <a:gd name="connsiteY2" fmla="*/ 1235347 h 1853021"/>
                <a:gd name="connsiteX3" fmla="*/ 436005 w 947544"/>
                <a:gd name="connsiteY3" fmla="*/ 1786410 h 1853021"/>
                <a:gd name="connsiteX4" fmla="*/ 0 w 947544"/>
                <a:gd name="connsiteY4" fmla="*/ 1853021 h 185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544" h="1853021">
                  <a:moveTo>
                    <a:pt x="908345" y="0"/>
                  </a:moveTo>
                  <a:cubicBezTo>
                    <a:pt x="868983" y="343153"/>
                    <a:pt x="647953" y="714564"/>
                    <a:pt x="654008" y="920455"/>
                  </a:cubicBezTo>
                  <a:cubicBezTo>
                    <a:pt x="660063" y="1126346"/>
                    <a:pt x="981012" y="1091021"/>
                    <a:pt x="944678" y="1235347"/>
                  </a:cubicBezTo>
                  <a:cubicBezTo>
                    <a:pt x="908344" y="1379673"/>
                    <a:pt x="515737" y="1711724"/>
                    <a:pt x="436005" y="1786410"/>
                  </a:cubicBezTo>
                  <a:cubicBezTo>
                    <a:pt x="356272" y="1861096"/>
                    <a:pt x="156941" y="1729890"/>
                    <a:pt x="0" y="1853021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CEF8EF-4E48-5FED-20B7-E86A80C62B95}"/>
                </a:ext>
              </a:extLst>
            </p:cNvPr>
            <p:cNvCxnSpPr/>
            <p:nvPr/>
          </p:nvCxnSpPr>
          <p:spPr>
            <a:xfrm>
              <a:off x="7324120" y="3604614"/>
              <a:ext cx="32004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D65F49B-0F30-8C0A-EAFA-8652B8797380}"/>
                </a:ext>
              </a:extLst>
            </p:cNvPr>
            <p:cNvCxnSpPr/>
            <p:nvPr/>
          </p:nvCxnSpPr>
          <p:spPr>
            <a:xfrm>
              <a:off x="6376576" y="4265687"/>
              <a:ext cx="32004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0E4A83F-F6E1-EC4D-F598-DDFD7725ADCB}"/>
                </a:ext>
              </a:extLst>
            </p:cNvPr>
            <p:cNvSpPr/>
            <p:nvPr/>
          </p:nvSpPr>
          <p:spPr>
            <a:xfrm>
              <a:off x="6110130" y="4983783"/>
              <a:ext cx="1114236" cy="1096069"/>
            </a:xfrm>
            <a:custGeom>
              <a:avLst/>
              <a:gdLst>
                <a:gd name="connsiteX0" fmla="*/ 0 w 1114236"/>
                <a:gd name="connsiteY0" fmla="*/ 0 h 1096069"/>
                <a:gd name="connsiteX1" fmla="*/ 599507 w 1114236"/>
                <a:gd name="connsiteY1" fmla="*/ 750898 h 1096069"/>
                <a:gd name="connsiteX2" fmla="*/ 1114236 w 1114236"/>
                <a:gd name="connsiteY2" fmla="*/ 1096069 h 1096069"/>
                <a:gd name="connsiteX0" fmla="*/ 0 w 1114236"/>
                <a:gd name="connsiteY0" fmla="*/ 0 h 1096069"/>
                <a:gd name="connsiteX1" fmla="*/ 599507 w 1114236"/>
                <a:gd name="connsiteY1" fmla="*/ 750898 h 1096069"/>
                <a:gd name="connsiteX2" fmla="*/ 1114236 w 1114236"/>
                <a:gd name="connsiteY2" fmla="*/ 1096069 h 1096069"/>
                <a:gd name="connsiteX0" fmla="*/ 0 w 1114236"/>
                <a:gd name="connsiteY0" fmla="*/ 0 h 1096069"/>
                <a:gd name="connsiteX1" fmla="*/ 593451 w 1114236"/>
                <a:gd name="connsiteY1" fmla="*/ 714564 h 1096069"/>
                <a:gd name="connsiteX2" fmla="*/ 1114236 w 1114236"/>
                <a:gd name="connsiteY2" fmla="*/ 1096069 h 1096069"/>
                <a:gd name="connsiteX0" fmla="*/ 0 w 1114236"/>
                <a:gd name="connsiteY0" fmla="*/ 0 h 1096069"/>
                <a:gd name="connsiteX1" fmla="*/ 593451 w 1114236"/>
                <a:gd name="connsiteY1" fmla="*/ 714564 h 1096069"/>
                <a:gd name="connsiteX2" fmla="*/ 1114236 w 1114236"/>
                <a:gd name="connsiteY2" fmla="*/ 1096069 h 1096069"/>
                <a:gd name="connsiteX0" fmla="*/ 0 w 1114236"/>
                <a:gd name="connsiteY0" fmla="*/ 0 h 1096069"/>
                <a:gd name="connsiteX1" fmla="*/ 593451 w 1114236"/>
                <a:gd name="connsiteY1" fmla="*/ 714564 h 1096069"/>
                <a:gd name="connsiteX2" fmla="*/ 1114236 w 1114236"/>
                <a:gd name="connsiteY2" fmla="*/ 1096069 h 109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236" h="1096069">
                  <a:moveTo>
                    <a:pt x="0" y="0"/>
                  </a:moveTo>
                  <a:cubicBezTo>
                    <a:pt x="255345" y="278054"/>
                    <a:pt x="438023" y="519775"/>
                    <a:pt x="593451" y="714564"/>
                  </a:cubicBezTo>
                  <a:cubicBezTo>
                    <a:pt x="779157" y="909353"/>
                    <a:pt x="949724" y="1014822"/>
                    <a:pt x="1114236" y="109606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08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water with black dots&#10;&#10;AI-generated content may be incorrect.">
            <a:extLst>
              <a:ext uri="{FF2B5EF4-FFF2-40B4-BE49-F238E27FC236}">
                <a16:creationId xmlns:a16="http://schemas.microsoft.com/office/drawing/2014/main" id="{EDE10AE1-B6EC-4C90-B835-1EA8BAF9C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442" y="206692"/>
            <a:ext cx="4603115" cy="6444615"/>
          </a:xfrm>
          <a:prstGeom prst="rect">
            <a:avLst/>
          </a:prstGeom>
        </p:spPr>
      </p:pic>
      <p:sp>
        <p:nvSpPr>
          <p:cNvPr id="41" name="Freeform 40">
            <a:extLst>
              <a:ext uri="{FF2B5EF4-FFF2-40B4-BE49-F238E27FC236}">
                <a16:creationId xmlns:a16="http://schemas.microsoft.com/office/drawing/2014/main" id="{F97AEB0F-C557-52CB-D33A-B0F60824D9BE}"/>
              </a:ext>
            </a:extLst>
          </p:cNvPr>
          <p:cNvSpPr/>
          <p:nvPr/>
        </p:nvSpPr>
        <p:spPr>
          <a:xfrm>
            <a:off x="5764958" y="1108180"/>
            <a:ext cx="877725" cy="2969930"/>
          </a:xfrm>
          <a:custGeom>
            <a:avLst/>
            <a:gdLst>
              <a:gd name="connsiteX0" fmla="*/ 0 w 876910"/>
              <a:gd name="connsiteY0" fmla="*/ 0 h 2943036"/>
              <a:gd name="connsiteX1" fmla="*/ 853844 w 876910"/>
              <a:gd name="connsiteY1" fmla="*/ 532895 h 2943036"/>
              <a:gd name="connsiteX2" fmla="*/ 641897 w 876910"/>
              <a:gd name="connsiteY2" fmla="*/ 1774299 h 2943036"/>
              <a:gd name="connsiteX3" fmla="*/ 732731 w 876910"/>
              <a:gd name="connsiteY3" fmla="*/ 2361695 h 2943036"/>
              <a:gd name="connsiteX4" fmla="*/ 411783 w 876910"/>
              <a:gd name="connsiteY4" fmla="*/ 2943036 h 2943036"/>
              <a:gd name="connsiteX5" fmla="*/ 411783 w 876910"/>
              <a:gd name="connsiteY5" fmla="*/ 2943036 h 2943036"/>
              <a:gd name="connsiteX0" fmla="*/ 0 w 876735"/>
              <a:gd name="connsiteY0" fmla="*/ 0 h 2943036"/>
              <a:gd name="connsiteX1" fmla="*/ 853844 w 876735"/>
              <a:gd name="connsiteY1" fmla="*/ 532895 h 2943036"/>
              <a:gd name="connsiteX2" fmla="*/ 641897 w 876735"/>
              <a:gd name="connsiteY2" fmla="*/ 1774299 h 2943036"/>
              <a:gd name="connsiteX3" fmla="*/ 750898 w 876735"/>
              <a:gd name="connsiteY3" fmla="*/ 2343528 h 2943036"/>
              <a:gd name="connsiteX4" fmla="*/ 411783 w 876735"/>
              <a:gd name="connsiteY4" fmla="*/ 2943036 h 2943036"/>
              <a:gd name="connsiteX5" fmla="*/ 411783 w 876735"/>
              <a:gd name="connsiteY5" fmla="*/ 2943036 h 2943036"/>
              <a:gd name="connsiteX0" fmla="*/ 0 w 878735"/>
              <a:gd name="connsiteY0" fmla="*/ 0 h 2943036"/>
              <a:gd name="connsiteX1" fmla="*/ 853844 w 878735"/>
              <a:gd name="connsiteY1" fmla="*/ 532895 h 2943036"/>
              <a:gd name="connsiteX2" fmla="*/ 641897 w 878735"/>
              <a:gd name="connsiteY2" fmla="*/ 1774299 h 2943036"/>
              <a:gd name="connsiteX3" fmla="*/ 557118 w 878735"/>
              <a:gd name="connsiteY3" fmla="*/ 2313250 h 2943036"/>
              <a:gd name="connsiteX4" fmla="*/ 411783 w 878735"/>
              <a:gd name="connsiteY4" fmla="*/ 2943036 h 2943036"/>
              <a:gd name="connsiteX5" fmla="*/ 411783 w 878735"/>
              <a:gd name="connsiteY5" fmla="*/ 2943036 h 2943036"/>
              <a:gd name="connsiteX0" fmla="*/ 0 w 871839"/>
              <a:gd name="connsiteY0" fmla="*/ 0 h 2943036"/>
              <a:gd name="connsiteX1" fmla="*/ 853844 w 871839"/>
              <a:gd name="connsiteY1" fmla="*/ 532895 h 2943036"/>
              <a:gd name="connsiteX2" fmla="*/ 641897 w 871839"/>
              <a:gd name="connsiteY2" fmla="*/ 1774299 h 2943036"/>
              <a:gd name="connsiteX3" fmla="*/ 557118 w 871839"/>
              <a:gd name="connsiteY3" fmla="*/ 2313250 h 2943036"/>
              <a:gd name="connsiteX4" fmla="*/ 411783 w 871839"/>
              <a:gd name="connsiteY4" fmla="*/ 2943036 h 2943036"/>
              <a:gd name="connsiteX5" fmla="*/ 411783 w 871839"/>
              <a:gd name="connsiteY5" fmla="*/ 2943036 h 2943036"/>
              <a:gd name="connsiteX0" fmla="*/ 0 w 871839"/>
              <a:gd name="connsiteY0" fmla="*/ 0 h 2943036"/>
              <a:gd name="connsiteX1" fmla="*/ 853844 w 871839"/>
              <a:gd name="connsiteY1" fmla="*/ 532895 h 2943036"/>
              <a:gd name="connsiteX2" fmla="*/ 641897 w 871839"/>
              <a:gd name="connsiteY2" fmla="*/ 1774299 h 2943036"/>
              <a:gd name="connsiteX3" fmla="*/ 557118 w 871839"/>
              <a:gd name="connsiteY3" fmla="*/ 2313250 h 2943036"/>
              <a:gd name="connsiteX4" fmla="*/ 411783 w 871839"/>
              <a:gd name="connsiteY4" fmla="*/ 2943036 h 2943036"/>
              <a:gd name="connsiteX5" fmla="*/ 411783 w 871839"/>
              <a:gd name="connsiteY5" fmla="*/ 2943036 h 2943036"/>
              <a:gd name="connsiteX0" fmla="*/ 0 w 871839"/>
              <a:gd name="connsiteY0" fmla="*/ 0 h 2943036"/>
              <a:gd name="connsiteX1" fmla="*/ 853844 w 871839"/>
              <a:gd name="connsiteY1" fmla="*/ 532895 h 2943036"/>
              <a:gd name="connsiteX2" fmla="*/ 641897 w 871839"/>
              <a:gd name="connsiteY2" fmla="*/ 1774299 h 2943036"/>
              <a:gd name="connsiteX3" fmla="*/ 557118 w 871839"/>
              <a:gd name="connsiteY3" fmla="*/ 2313250 h 2943036"/>
              <a:gd name="connsiteX4" fmla="*/ 411783 w 871839"/>
              <a:gd name="connsiteY4" fmla="*/ 2943036 h 2943036"/>
              <a:gd name="connsiteX5" fmla="*/ 129395 w 871839"/>
              <a:gd name="connsiteY5" fmla="*/ 2895971 h 2943036"/>
              <a:gd name="connsiteX0" fmla="*/ 0 w 871839"/>
              <a:gd name="connsiteY0" fmla="*/ 0 h 2943036"/>
              <a:gd name="connsiteX1" fmla="*/ 853844 w 871839"/>
              <a:gd name="connsiteY1" fmla="*/ 532895 h 2943036"/>
              <a:gd name="connsiteX2" fmla="*/ 641897 w 871839"/>
              <a:gd name="connsiteY2" fmla="*/ 1774299 h 2943036"/>
              <a:gd name="connsiteX3" fmla="*/ 557118 w 871839"/>
              <a:gd name="connsiteY3" fmla="*/ 2313250 h 2943036"/>
              <a:gd name="connsiteX4" fmla="*/ 411783 w 871839"/>
              <a:gd name="connsiteY4" fmla="*/ 2943036 h 2943036"/>
              <a:gd name="connsiteX0" fmla="*/ 0 w 871839"/>
              <a:gd name="connsiteY0" fmla="*/ 0 h 2815289"/>
              <a:gd name="connsiteX1" fmla="*/ 853844 w 871839"/>
              <a:gd name="connsiteY1" fmla="*/ 532895 h 2815289"/>
              <a:gd name="connsiteX2" fmla="*/ 641897 w 871839"/>
              <a:gd name="connsiteY2" fmla="*/ 1774299 h 2815289"/>
              <a:gd name="connsiteX3" fmla="*/ 557118 w 871839"/>
              <a:gd name="connsiteY3" fmla="*/ 2313250 h 2815289"/>
              <a:gd name="connsiteX4" fmla="*/ 236971 w 871839"/>
              <a:gd name="connsiteY4" fmla="*/ 2815289 h 2815289"/>
              <a:gd name="connsiteX0" fmla="*/ 0 w 871839"/>
              <a:gd name="connsiteY0" fmla="*/ 0 h 2996824"/>
              <a:gd name="connsiteX1" fmla="*/ 853844 w 871839"/>
              <a:gd name="connsiteY1" fmla="*/ 532895 h 2996824"/>
              <a:gd name="connsiteX2" fmla="*/ 641897 w 871839"/>
              <a:gd name="connsiteY2" fmla="*/ 1774299 h 2996824"/>
              <a:gd name="connsiteX3" fmla="*/ 557118 w 871839"/>
              <a:gd name="connsiteY3" fmla="*/ 2313250 h 2996824"/>
              <a:gd name="connsiteX4" fmla="*/ 210077 w 871839"/>
              <a:gd name="connsiteY4" fmla="*/ 2996824 h 2996824"/>
              <a:gd name="connsiteX0" fmla="*/ 0 w 877725"/>
              <a:gd name="connsiteY0" fmla="*/ 0 h 2996824"/>
              <a:gd name="connsiteX1" fmla="*/ 853844 w 877725"/>
              <a:gd name="connsiteY1" fmla="*/ 532895 h 2996824"/>
              <a:gd name="connsiteX2" fmla="*/ 641897 w 877725"/>
              <a:gd name="connsiteY2" fmla="*/ 1774299 h 2996824"/>
              <a:gd name="connsiteX3" fmla="*/ 651247 w 877725"/>
              <a:gd name="connsiteY3" fmla="*/ 2172056 h 2996824"/>
              <a:gd name="connsiteX4" fmla="*/ 210077 w 877725"/>
              <a:gd name="connsiteY4" fmla="*/ 2996824 h 2996824"/>
              <a:gd name="connsiteX0" fmla="*/ 0 w 877725"/>
              <a:gd name="connsiteY0" fmla="*/ 0 h 2996824"/>
              <a:gd name="connsiteX1" fmla="*/ 853844 w 877725"/>
              <a:gd name="connsiteY1" fmla="*/ 532895 h 2996824"/>
              <a:gd name="connsiteX2" fmla="*/ 641897 w 877725"/>
              <a:gd name="connsiteY2" fmla="*/ 1774299 h 2996824"/>
              <a:gd name="connsiteX3" fmla="*/ 651247 w 877725"/>
              <a:gd name="connsiteY3" fmla="*/ 2172056 h 2996824"/>
              <a:gd name="connsiteX4" fmla="*/ 210077 w 877725"/>
              <a:gd name="connsiteY4" fmla="*/ 2996824 h 2996824"/>
              <a:gd name="connsiteX0" fmla="*/ 0 w 877725"/>
              <a:gd name="connsiteY0" fmla="*/ 0 h 2969930"/>
              <a:gd name="connsiteX1" fmla="*/ 853844 w 877725"/>
              <a:gd name="connsiteY1" fmla="*/ 532895 h 2969930"/>
              <a:gd name="connsiteX2" fmla="*/ 641897 w 877725"/>
              <a:gd name="connsiteY2" fmla="*/ 1774299 h 2969930"/>
              <a:gd name="connsiteX3" fmla="*/ 651247 w 877725"/>
              <a:gd name="connsiteY3" fmla="*/ 2172056 h 2969930"/>
              <a:gd name="connsiteX4" fmla="*/ 129395 w 877725"/>
              <a:gd name="connsiteY4" fmla="*/ 2969930 h 296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725" h="2969930">
                <a:moveTo>
                  <a:pt x="0" y="0"/>
                </a:moveTo>
                <a:cubicBezTo>
                  <a:pt x="373430" y="118589"/>
                  <a:pt x="746861" y="237179"/>
                  <a:pt x="853844" y="532895"/>
                </a:cubicBezTo>
                <a:cubicBezTo>
                  <a:pt x="960827" y="828611"/>
                  <a:pt x="675663" y="1501106"/>
                  <a:pt x="641897" y="1774299"/>
                </a:cubicBezTo>
                <a:cubicBezTo>
                  <a:pt x="608131" y="2047492"/>
                  <a:pt x="736664" y="1972784"/>
                  <a:pt x="651247" y="2172056"/>
                </a:cubicBezTo>
                <a:cubicBezTo>
                  <a:pt x="565830" y="2371328"/>
                  <a:pt x="129395" y="2969930"/>
                  <a:pt x="129395" y="2969930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256C1881-9D22-CB3C-CE36-AAAD2BF86ADB}"/>
              </a:ext>
            </a:extLst>
          </p:cNvPr>
          <p:cNvSpPr/>
          <p:nvPr/>
        </p:nvSpPr>
        <p:spPr>
          <a:xfrm>
            <a:off x="6376576" y="2270861"/>
            <a:ext cx="947544" cy="1853021"/>
          </a:xfrm>
          <a:custGeom>
            <a:avLst/>
            <a:gdLst>
              <a:gd name="connsiteX0" fmla="*/ 987068 w 987068"/>
              <a:gd name="connsiteY0" fmla="*/ 0 h 1489684"/>
              <a:gd name="connsiteX1" fmla="*/ 654008 w 987068"/>
              <a:gd name="connsiteY1" fmla="*/ 557118 h 1489684"/>
              <a:gd name="connsiteX2" fmla="*/ 478395 w 987068"/>
              <a:gd name="connsiteY2" fmla="*/ 1041568 h 1489684"/>
              <a:gd name="connsiteX3" fmla="*/ 393616 w 987068"/>
              <a:gd name="connsiteY3" fmla="*/ 1168736 h 1489684"/>
              <a:gd name="connsiteX4" fmla="*/ 0 w 987068"/>
              <a:gd name="connsiteY4" fmla="*/ 1489684 h 1489684"/>
              <a:gd name="connsiteX0" fmla="*/ 987068 w 987068"/>
              <a:gd name="connsiteY0" fmla="*/ 0 h 1489684"/>
              <a:gd name="connsiteX1" fmla="*/ 654008 w 987068"/>
              <a:gd name="connsiteY1" fmla="*/ 557118 h 1489684"/>
              <a:gd name="connsiteX2" fmla="*/ 763009 w 987068"/>
              <a:gd name="connsiteY2" fmla="*/ 1217181 h 1489684"/>
              <a:gd name="connsiteX3" fmla="*/ 393616 w 987068"/>
              <a:gd name="connsiteY3" fmla="*/ 1168736 h 1489684"/>
              <a:gd name="connsiteX4" fmla="*/ 0 w 987068"/>
              <a:gd name="connsiteY4" fmla="*/ 1489684 h 1489684"/>
              <a:gd name="connsiteX0" fmla="*/ 987068 w 987068"/>
              <a:gd name="connsiteY0" fmla="*/ 0 h 1489684"/>
              <a:gd name="connsiteX1" fmla="*/ 654008 w 987068"/>
              <a:gd name="connsiteY1" fmla="*/ 557118 h 1489684"/>
              <a:gd name="connsiteX2" fmla="*/ 763009 w 987068"/>
              <a:gd name="connsiteY2" fmla="*/ 1217181 h 1489684"/>
              <a:gd name="connsiteX3" fmla="*/ 436005 w 987068"/>
              <a:gd name="connsiteY3" fmla="*/ 1423073 h 1489684"/>
              <a:gd name="connsiteX4" fmla="*/ 0 w 987068"/>
              <a:gd name="connsiteY4" fmla="*/ 1489684 h 1489684"/>
              <a:gd name="connsiteX0" fmla="*/ 987068 w 987068"/>
              <a:gd name="connsiteY0" fmla="*/ 0 h 1489684"/>
              <a:gd name="connsiteX1" fmla="*/ 654008 w 987068"/>
              <a:gd name="connsiteY1" fmla="*/ 557118 h 1489684"/>
              <a:gd name="connsiteX2" fmla="*/ 944678 w 987068"/>
              <a:gd name="connsiteY2" fmla="*/ 872010 h 1489684"/>
              <a:gd name="connsiteX3" fmla="*/ 436005 w 987068"/>
              <a:gd name="connsiteY3" fmla="*/ 1423073 h 1489684"/>
              <a:gd name="connsiteX4" fmla="*/ 0 w 987068"/>
              <a:gd name="connsiteY4" fmla="*/ 1489684 h 1489684"/>
              <a:gd name="connsiteX0" fmla="*/ 968901 w 968901"/>
              <a:gd name="connsiteY0" fmla="*/ 0 h 1622908"/>
              <a:gd name="connsiteX1" fmla="*/ 654008 w 968901"/>
              <a:gd name="connsiteY1" fmla="*/ 690342 h 1622908"/>
              <a:gd name="connsiteX2" fmla="*/ 944678 w 968901"/>
              <a:gd name="connsiteY2" fmla="*/ 1005234 h 1622908"/>
              <a:gd name="connsiteX3" fmla="*/ 436005 w 968901"/>
              <a:gd name="connsiteY3" fmla="*/ 1556297 h 1622908"/>
              <a:gd name="connsiteX4" fmla="*/ 0 w 968901"/>
              <a:gd name="connsiteY4" fmla="*/ 1622908 h 1622908"/>
              <a:gd name="connsiteX0" fmla="*/ 968901 w 968901"/>
              <a:gd name="connsiteY0" fmla="*/ 0 h 1622908"/>
              <a:gd name="connsiteX1" fmla="*/ 654008 w 968901"/>
              <a:gd name="connsiteY1" fmla="*/ 690342 h 1622908"/>
              <a:gd name="connsiteX2" fmla="*/ 944678 w 968901"/>
              <a:gd name="connsiteY2" fmla="*/ 1005234 h 1622908"/>
              <a:gd name="connsiteX3" fmla="*/ 436005 w 968901"/>
              <a:gd name="connsiteY3" fmla="*/ 1556297 h 1622908"/>
              <a:gd name="connsiteX4" fmla="*/ 0 w 968901"/>
              <a:gd name="connsiteY4" fmla="*/ 1622908 h 1622908"/>
              <a:gd name="connsiteX0" fmla="*/ 1005235 w 1005235"/>
              <a:gd name="connsiteY0" fmla="*/ 0 h 1792465"/>
              <a:gd name="connsiteX1" fmla="*/ 654008 w 1005235"/>
              <a:gd name="connsiteY1" fmla="*/ 859899 h 1792465"/>
              <a:gd name="connsiteX2" fmla="*/ 944678 w 1005235"/>
              <a:gd name="connsiteY2" fmla="*/ 1174791 h 1792465"/>
              <a:gd name="connsiteX3" fmla="*/ 436005 w 1005235"/>
              <a:gd name="connsiteY3" fmla="*/ 1725854 h 1792465"/>
              <a:gd name="connsiteX4" fmla="*/ 0 w 1005235"/>
              <a:gd name="connsiteY4" fmla="*/ 1792465 h 1792465"/>
              <a:gd name="connsiteX0" fmla="*/ 1005235 w 1005235"/>
              <a:gd name="connsiteY0" fmla="*/ 0 h 1792465"/>
              <a:gd name="connsiteX1" fmla="*/ 654008 w 1005235"/>
              <a:gd name="connsiteY1" fmla="*/ 859899 h 1792465"/>
              <a:gd name="connsiteX2" fmla="*/ 944678 w 1005235"/>
              <a:gd name="connsiteY2" fmla="*/ 1174791 h 1792465"/>
              <a:gd name="connsiteX3" fmla="*/ 436005 w 1005235"/>
              <a:gd name="connsiteY3" fmla="*/ 1725854 h 1792465"/>
              <a:gd name="connsiteX4" fmla="*/ 0 w 1005235"/>
              <a:gd name="connsiteY4" fmla="*/ 1792465 h 1792465"/>
              <a:gd name="connsiteX0" fmla="*/ 908345 w 947544"/>
              <a:gd name="connsiteY0" fmla="*/ 0 h 1853021"/>
              <a:gd name="connsiteX1" fmla="*/ 654008 w 947544"/>
              <a:gd name="connsiteY1" fmla="*/ 920455 h 1853021"/>
              <a:gd name="connsiteX2" fmla="*/ 944678 w 947544"/>
              <a:gd name="connsiteY2" fmla="*/ 1235347 h 1853021"/>
              <a:gd name="connsiteX3" fmla="*/ 436005 w 947544"/>
              <a:gd name="connsiteY3" fmla="*/ 1786410 h 1853021"/>
              <a:gd name="connsiteX4" fmla="*/ 0 w 947544"/>
              <a:gd name="connsiteY4" fmla="*/ 1853021 h 185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544" h="1853021">
                <a:moveTo>
                  <a:pt x="908345" y="0"/>
                </a:moveTo>
                <a:cubicBezTo>
                  <a:pt x="868983" y="343153"/>
                  <a:pt x="647953" y="714564"/>
                  <a:pt x="654008" y="920455"/>
                </a:cubicBezTo>
                <a:cubicBezTo>
                  <a:pt x="660063" y="1126346"/>
                  <a:pt x="981012" y="1091021"/>
                  <a:pt x="944678" y="1235347"/>
                </a:cubicBezTo>
                <a:cubicBezTo>
                  <a:pt x="908344" y="1379673"/>
                  <a:pt x="515737" y="1711724"/>
                  <a:pt x="436005" y="1786410"/>
                </a:cubicBezTo>
                <a:cubicBezTo>
                  <a:pt x="356272" y="1861096"/>
                  <a:pt x="156941" y="1729890"/>
                  <a:pt x="0" y="1853021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0EE806A-D64A-4059-FB55-D379C160E1A8}"/>
              </a:ext>
            </a:extLst>
          </p:cNvPr>
          <p:cNvCxnSpPr/>
          <p:nvPr/>
        </p:nvCxnSpPr>
        <p:spPr>
          <a:xfrm>
            <a:off x="7324120" y="3604614"/>
            <a:ext cx="32004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5DE798-BBFD-D22E-DBE5-3B096B635611}"/>
              </a:ext>
            </a:extLst>
          </p:cNvPr>
          <p:cNvCxnSpPr/>
          <p:nvPr/>
        </p:nvCxnSpPr>
        <p:spPr>
          <a:xfrm>
            <a:off x="6376576" y="4265687"/>
            <a:ext cx="32004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EEEBC830-9977-B260-378D-D2D457AA6830}"/>
              </a:ext>
            </a:extLst>
          </p:cNvPr>
          <p:cNvSpPr/>
          <p:nvPr/>
        </p:nvSpPr>
        <p:spPr>
          <a:xfrm>
            <a:off x="6110130" y="4983783"/>
            <a:ext cx="1114236" cy="1096069"/>
          </a:xfrm>
          <a:custGeom>
            <a:avLst/>
            <a:gdLst>
              <a:gd name="connsiteX0" fmla="*/ 0 w 1114236"/>
              <a:gd name="connsiteY0" fmla="*/ 0 h 1096069"/>
              <a:gd name="connsiteX1" fmla="*/ 599507 w 1114236"/>
              <a:gd name="connsiteY1" fmla="*/ 750898 h 1096069"/>
              <a:gd name="connsiteX2" fmla="*/ 1114236 w 1114236"/>
              <a:gd name="connsiteY2" fmla="*/ 1096069 h 1096069"/>
              <a:gd name="connsiteX0" fmla="*/ 0 w 1114236"/>
              <a:gd name="connsiteY0" fmla="*/ 0 h 1096069"/>
              <a:gd name="connsiteX1" fmla="*/ 599507 w 1114236"/>
              <a:gd name="connsiteY1" fmla="*/ 750898 h 1096069"/>
              <a:gd name="connsiteX2" fmla="*/ 1114236 w 1114236"/>
              <a:gd name="connsiteY2" fmla="*/ 1096069 h 1096069"/>
              <a:gd name="connsiteX0" fmla="*/ 0 w 1114236"/>
              <a:gd name="connsiteY0" fmla="*/ 0 h 1096069"/>
              <a:gd name="connsiteX1" fmla="*/ 593451 w 1114236"/>
              <a:gd name="connsiteY1" fmla="*/ 714564 h 1096069"/>
              <a:gd name="connsiteX2" fmla="*/ 1114236 w 1114236"/>
              <a:gd name="connsiteY2" fmla="*/ 1096069 h 1096069"/>
              <a:gd name="connsiteX0" fmla="*/ 0 w 1114236"/>
              <a:gd name="connsiteY0" fmla="*/ 0 h 1096069"/>
              <a:gd name="connsiteX1" fmla="*/ 593451 w 1114236"/>
              <a:gd name="connsiteY1" fmla="*/ 714564 h 1096069"/>
              <a:gd name="connsiteX2" fmla="*/ 1114236 w 1114236"/>
              <a:gd name="connsiteY2" fmla="*/ 1096069 h 1096069"/>
              <a:gd name="connsiteX0" fmla="*/ 0 w 1114236"/>
              <a:gd name="connsiteY0" fmla="*/ 0 h 1096069"/>
              <a:gd name="connsiteX1" fmla="*/ 593451 w 1114236"/>
              <a:gd name="connsiteY1" fmla="*/ 714564 h 1096069"/>
              <a:gd name="connsiteX2" fmla="*/ 1114236 w 1114236"/>
              <a:gd name="connsiteY2" fmla="*/ 1096069 h 1096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236" h="1096069">
                <a:moveTo>
                  <a:pt x="0" y="0"/>
                </a:moveTo>
                <a:cubicBezTo>
                  <a:pt x="255345" y="278054"/>
                  <a:pt x="438023" y="519775"/>
                  <a:pt x="593451" y="714564"/>
                </a:cubicBezTo>
                <a:cubicBezTo>
                  <a:pt x="779157" y="909353"/>
                  <a:pt x="949724" y="1014822"/>
                  <a:pt x="1114236" y="1096069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48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F3124-C2E9-B8F9-B824-ABC06925F21B}"/>
              </a:ext>
            </a:extLst>
          </p:cNvPr>
          <p:cNvSpPr txBox="1"/>
          <p:nvPr/>
        </p:nvSpPr>
        <p:spPr>
          <a:xfrm>
            <a:off x="1161535" y="580768"/>
            <a:ext cx="851380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role of precision: we don’t know how the variation in time (annual variation + sampling error instances) compares to the station-to-station variability. relevant to this project that needs to put one year of </a:t>
            </a:r>
            <a:r>
              <a:rPr lang="en-US" dirty="0" err="1"/>
              <a:t>samping</a:t>
            </a:r>
            <a:r>
              <a:rPr lang="en-US" dirty="0"/>
              <a:t> into a broader context.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seasonal graphs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high temp site &amp; low temp site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(red and blue) with map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 summary stats </a:t>
            </a:r>
            <a:r>
              <a:rPr lang="en-US"/>
              <a:t>for quarters - need </a:t>
            </a:r>
            <a:r>
              <a:rPr lang="en-US" dirty="0"/>
              <a:t>to filter out low  n stations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residual distribution </a:t>
            </a:r>
            <a:r>
              <a:rPr lang="en-US" dirty="0"/>
              <a:t>somewhat normal - smaller n acceptable (state station counts for temp: original, after 10 filter, after 8 filter, 5 filter) - prioritizing data inclusion to prioritizing robust estimates.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floating bars</a:t>
            </a:r>
            <a:r>
              <a:rPr lang="en-US" dirty="0"/>
              <a:t>.  For temp (modify as needed for salinity, NO3, trans+):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trend in temp with distance from ocean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relative magnitudes of the variations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stations with strong deviation from the trend line: map deviation with trend shown as 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fill color with gradient in fill color scaled to distance from ocean.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fill color only neutral, warmer, cooler as bubbles with bubble size showing magnitude of deviation from trend line.</a:t>
            </a:r>
          </a:p>
        </p:txBody>
      </p:sp>
    </p:spTree>
    <p:extLst>
      <p:ext uri="{BB962C8B-B14F-4D97-AF65-F5344CB8AC3E}">
        <p14:creationId xmlns:p14="http://schemas.microsoft.com/office/powerpoint/2010/main" val="246097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BFA24A-F985-DFC1-3597-E11BDB8550F4}"/>
              </a:ext>
            </a:extLst>
          </p:cNvPr>
          <p:cNvSpPr txBox="1"/>
          <p:nvPr/>
        </p:nvSpPr>
        <p:spPr>
          <a:xfrm>
            <a:off x="953729" y="619432"/>
            <a:ext cx="8396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Station-season floating bars.</a:t>
            </a:r>
          </a:p>
          <a:p>
            <a:endParaRPr lang="en-US" dirty="0"/>
          </a:p>
          <a:p>
            <a:r>
              <a:rPr lang="en-US" dirty="0"/>
              <a:t>Temperature station counts under different min. sample date filters</a:t>
            </a:r>
          </a:p>
          <a:p>
            <a:endParaRPr lang="en-US" dirty="0"/>
          </a:p>
          <a:p>
            <a:r>
              <a:rPr lang="en-US" dirty="0"/>
              <a:t>total N = 55 stations</a:t>
            </a:r>
          </a:p>
          <a:p>
            <a:r>
              <a:rPr lang="en-US" dirty="0"/>
              <a:t>sample size &gt;=5;  37 stations</a:t>
            </a:r>
          </a:p>
          <a:p>
            <a:r>
              <a:rPr lang="en-US" dirty="0"/>
              <a:t>sample size &gt;=8;  30 stations</a:t>
            </a:r>
          </a:p>
          <a:p>
            <a:r>
              <a:rPr lang="en-US" dirty="0"/>
              <a:t>sample size &gt;= 10;  26 stations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3F1CE-5207-F3E0-2D84-616D253B719A}"/>
              </a:ext>
            </a:extLst>
          </p:cNvPr>
          <p:cNvSpPr/>
          <p:nvPr/>
        </p:nvSpPr>
        <p:spPr>
          <a:xfrm>
            <a:off x="8190271" y="1288026"/>
            <a:ext cx="196645" cy="502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0D95D1-366E-61D1-9352-EA32AEC8D0F7}"/>
              </a:ext>
            </a:extLst>
          </p:cNvPr>
          <p:cNvSpPr/>
          <p:nvPr/>
        </p:nvSpPr>
        <p:spPr>
          <a:xfrm>
            <a:off x="8704826" y="2933946"/>
            <a:ext cx="196645" cy="3383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FE02D-9649-D3DF-0823-AD0E3394E97B}"/>
              </a:ext>
            </a:extLst>
          </p:cNvPr>
          <p:cNvSpPr/>
          <p:nvPr/>
        </p:nvSpPr>
        <p:spPr>
          <a:xfrm>
            <a:off x="9219381" y="3574026"/>
            <a:ext cx="196645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D1988-CB42-A3A8-84E9-0A21C0636509}"/>
              </a:ext>
            </a:extLst>
          </p:cNvPr>
          <p:cNvSpPr/>
          <p:nvPr/>
        </p:nvSpPr>
        <p:spPr>
          <a:xfrm>
            <a:off x="9733935" y="3939786"/>
            <a:ext cx="196645" cy="2377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2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DBD5C-B36F-CCC7-D841-742DB5A1EB14}"/>
              </a:ext>
            </a:extLst>
          </p:cNvPr>
          <p:cNvSpPr txBox="1"/>
          <p:nvPr/>
        </p:nvSpPr>
        <p:spPr>
          <a:xfrm>
            <a:off x="255025" y="245805"/>
            <a:ext cx="231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Salinity 0-10m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BFF85-D70D-6D53-0BF0-C0520C86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" y="1944791"/>
            <a:ext cx="4539675" cy="2109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E02E4-509B-ACAC-CC59-FB61B620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196" y="0"/>
            <a:ext cx="7334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5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1695E-20CA-4FA8-032C-627CA971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3" y="1952625"/>
            <a:ext cx="4329365" cy="175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611AE-FE5A-A556-7D3A-3C8A214BE62B}"/>
              </a:ext>
            </a:extLst>
          </p:cNvPr>
          <p:cNvSpPr txBox="1"/>
          <p:nvPr/>
        </p:nvSpPr>
        <p:spPr>
          <a:xfrm>
            <a:off x="255025" y="245805"/>
            <a:ext cx="231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Nitrate 0-10m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6A34A-EF20-06AB-09DF-EE0E5FB7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16" y="0"/>
            <a:ext cx="7334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23875" y="981075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381000" y="1438275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id of black lines&#10;&#10;Description automatically generated with medium confidence">
            <a:extLst>
              <a:ext uri="{FF2B5EF4-FFF2-40B4-BE49-F238E27FC236}">
                <a16:creationId xmlns:a16="http://schemas.microsoft.com/office/drawing/2014/main" id="{ECE127E9-CD69-D64D-9ED4-44EB6E8B9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19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44369-F101-633B-777F-ED896160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4" y="1997484"/>
            <a:ext cx="4093144" cy="1797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B194E9-816A-2462-4F04-BD19A9F1445A}"/>
              </a:ext>
            </a:extLst>
          </p:cNvPr>
          <p:cNvSpPr txBox="1"/>
          <p:nvPr/>
        </p:nvSpPr>
        <p:spPr>
          <a:xfrm>
            <a:off x="255025" y="245805"/>
            <a:ext cx="329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Transmission 0-10m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898A4-8385-A203-71B3-4C027020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401" y="84187"/>
            <a:ext cx="75057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3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9EDF7-0363-F233-16E5-B1855E4A0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4" y="2041269"/>
            <a:ext cx="3964709" cy="1725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3FD9-986E-7CA0-DFCC-8B0CF469A53F}"/>
              </a:ext>
            </a:extLst>
          </p:cNvPr>
          <p:cNvSpPr txBox="1"/>
          <p:nvPr/>
        </p:nvSpPr>
        <p:spPr>
          <a:xfrm>
            <a:off x="255025" y="245805"/>
            <a:ext cx="329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Beam Attenuation 0-10m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EDF7F0-3BE5-45CA-9C07-A0EB72D6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100"/>
            <a:ext cx="7620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1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9BB93-BEF0-B646-966C-FE7C4A73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2" y="2336237"/>
            <a:ext cx="3890605" cy="1693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DB746-ACC8-C7AF-D428-1537BC2A46D7}"/>
              </a:ext>
            </a:extLst>
          </p:cNvPr>
          <p:cNvSpPr txBox="1"/>
          <p:nvPr/>
        </p:nvSpPr>
        <p:spPr>
          <a:xfrm>
            <a:off x="255025" y="245805"/>
            <a:ext cx="329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Turbidity 0-10m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E6924-CD1A-0792-3248-FCA9F98B1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433" y="0"/>
            <a:ext cx="76200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97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water with black dots&#10;&#10;Description automatically generated">
            <a:extLst>
              <a:ext uri="{FF2B5EF4-FFF2-40B4-BE49-F238E27FC236}">
                <a16:creationId xmlns:a16="http://schemas.microsoft.com/office/drawing/2014/main" id="{07C69E4E-CA5C-D899-18AF-8A1BDFF99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45" y="228593"/>
            <a:ext cx="4572009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0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number of months&#10;&#10;AI-generated content may be incorrect.">
            <a:extLst>
              <a:ext uri="{FF2B5EF4-FFF2-40B4-BE49-F238E27FC236}">
                <a16:creationId xmlns:a16="http://schemas.microsoft.com/office/drawing/2014/main" id="{E026EA58-2751-905C-7592-446A2F726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78" y="379659"/>
            <a:ext cx="5769307" cy="2884654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7AE69832-5A04-9634-8B64-A6B194F6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78" y="3264313"/>
            <a:ext cx="5769307" cy="288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C5E32-5258-2184-A92E-9A9164E1E1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92"/>
          <a:stretch>
            <a:fillRect/>
          </a:stretch>
        </p:blipFill>
        <p:spPr>
          <a:xfrm>
            <a:off x="4311478" y="1575056"/>
            <a:ext cx="1738045" cy="28846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94D34E-A341-C995-CB9A-C481885EA3E8}"/>
              </a:ext>
            </a:extLst>
          </p:cNvPr>
          <p:cNvGrpSpPr/>
          <p:nvPr/>
        </p:nvGrpSpPr>
        <p:grpSpPr>
          <a:xfrm>
            <a:off x="4265000" y="353534"/>
            <a:ext cx="7600307" cy="5769308"/>
            <a:chOff x="4265000" y="353534"/>
            <a:chExt cx="7600307" cy="5769308"/>
          </a:xfrm>
        </p:grpSpPr>
        <p:pic>
          <p:nvPicPr>
            <p:cNvPr id="8" name="Picture 7" descr="A graph of a graph showing the number of months&#10;&#10;AI-generated content may be incorrect.">
              <a:extLst>
                <a:ext uri="{FF2B5EF4-FFF2-40B4-BE49-F238E27FC236}">
                  <a16:creationId xmlns:a16="http://schemas.microsoft.com/office/drawing/2014/main" id="{464C277A-0F6A-8702-89F2-97C348ECD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53534"/>
              <a:ext cx="5769307" cy="2884654"/>
            </a:xfrm>
            <a:prstGeom prst="rect">
              <a:avLst/>
            </a:prstGeom>
          </p:spPr>
        </p:pic>
        <p:pic>
          <p:nvPicPr>
            <p:cNvPr id="9" name="Picture 8" descr="A graph of a graph&#10;&#10;AI-generated content may be incorrect.">
              <a:extLst>
                <a:ext uri="{FF2B5EF4-FFF2-40B4-BE49-F238E27FC236}">
                  <a16:creationId xmlns:a16="http://schemas.microsoft.com/office/drawing/2014/main" id="{496B4333-2F0C-754C-ACC0-B3C8879E0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38188"/>
              <a:ext cx="5769307" cy="28846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5F9D3A-6960-48EB-51CF-E8F370DAE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2"/>
            <a:stretch>
              <a:fillRect/>
            </a:stretch>
          </p:blipFill>
          <p:spPr>
            <a:xfrm>
              <a:off x="4265000" y="1548931"/>
              <a:ext cx="1738045" cy="28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663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blue circles&#10;&#10;Description automatically generated">
            <a:extLst>
              <a:ext uri="{FF2B5EF4-FFF2-40B4-BE49-F238E27FC236}">
                <a16:creationId xmlns:a16="http://schemas.microsoft.com/office/drawing/2014/main" id="{839C955B-39CD-E46B-6A7B-5085C5570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9" y="228593"/>
            <a:ext cx="4572009" cy="6400813"/>
          </a:xfrm>
          <a:prstGeom prst="rect">
            <a:avLst/>
          </a:prstGeom>
        </p:spPr>
      </p:pic>
      <p:pic>
        <p:nvPicPr>
          <p:cNvPr id="6" name="Picture 5" descr="A map of water with black dots&#10;&#10;Description automatically generated">
            <a:extLst>
              <a:ext uri="{FF2B5EF4-FFF2-40B4-BE49-F238E27FC236}">
                <a16:creationId xmlns:a16="http://schemas.microsoft.com/office/drawing/2014/main" id="{094E72CD-D5ED-A8B6-F21D-6E62C148B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86" y="228592"/>
            <a:ext cx="4572009" cy="6400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50408-4951-F860-B04E-F221C550F32C}"/>
              </a:ext>
            </a:extLst>
          </p:cNvPr>
          <p:cNvSpPr txBox="1"/>
          <p:nvPr/>
        </p:nvSpPr>
        <p:spPr>
          <a:xfrm>
            <a:off x="10487895" y="5421500"/>
            <a:ext cx="1339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Filtered for sites with &gt;100 sample days</a:t>
            </a:r>
          </a:p>
        </p:txBody>
      </p:sp>
    </p:spTree>
    <p:extLst>
      <p:ext uri="{BB962C8B-B14F-4D97-AF65-F5344CB8AC3E}">
        <p14:creationId xmlns:p14="http://schemas.microsoft.com/office/powerpoint/2010/main" val="3280792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slope&#10;&#10;Description automatically generated">
            <a:extLst>
              <a:ext uri="{FF2B5EF4-FFF2-40B4-BE49-F238E27FC236}">
                <a16:creationId xmlns:a16="http://schemas.microsoft.com/office/drawing/2014/main" id="{E07BD18D-07C6-CB82-DD75-B5D965737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20" y="42620"/>
            <a:ext cx="6493142" cy="3336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BB7D1-1BF7-B347-0829-F06667D379DE}"/>
              </a:ext>
            </a:extLst>
          </p:cNvPr>
          <p:cNvSpPr txBox="1"/>
          <p:nvPr/>
        </p:nvSpPr>
        <p:spPr>
          <a:xfrm>
            <a:off x="619125" y="685800"/>
            <a:ext cx="42386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Temp data frequency by depth</a:t>
            </a:r>
          </a:p>
          <a:p>
            <a:endParaRPr lang="en-US" dirty="0"/>
          </a:p>
          <a:p>
            <a:r>
              <a:rPr lang="en-US" sz="1400" dirty="0"/>
              <a:t>Shallowest </a:t>
            </a:r>
            <a:r>
              <a:rPr lang="en-US" sz="1400" dirty="0" err="1"/>
              <a:t>obs</a:t>
            </a:r>
            <a:r>
              <a:rPr lang="en-US" sz="1400" dirty="0"/>
              <a:t> = 0.5 m depth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415173-33E3-6297-C06C-ADEE1402C139}"/>
              </a:ext>
            </a:extLst>
          </p:cNvPr>
          <p:cNvSpPr txBox="1"/>
          <p:nvPr/>
        </p:nvSpPr>
        <p:spPr>
          <a:xfrm>
            <a:off x="466725" y="4248890"/>
            <a:ext cx="42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frequency by date count</a:t>
            </a:r>
          </a:p>
        </p:txBody>
      </p:sp>
      <p:pic>
        <p:nvPicPr>
          <p:cNvPr id="16" name="Picture 15" descr="A graph with a number of squares&#10;&#10;Description automatically generated">
            <a:extLst>
              <a:ext uri="{FF2B5EF4-FFF2-40B4-BE49-F238E27FC236}">
                <a16:creationId xmlns:a16="http://schemas.microsoft.com/office/drawing/2014/main" id="{61982F19-8EE0-11ED-A501-A35E6D2D9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90" y="3584634"/>
            <a:ext cx="7749272" cy="323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0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EBC74-484B-D085-25E5-B0842EDD4B80}"/>
              </a:ext>
            </a:extLst>
          </p:cNvPr>
          <p:cNvSpPr txBox="1"/>
          <p:nvPr/>
        </p:nvSpPr>
        <p:spPr>
          <a:xfrm>
            <a:off x="707010" y="367646"/>
            <a:ext cx="969075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table for seasonal graphing</a:t>
            </a:r>
          </a:p>
          <a:p>
            <a:endParaRPr lang="en-US" dirty="0"/>
          </a:p>
          <a:p>
            <a:pPr marL="169863" indent="-169863">
              <a:buFontTx/>
              <a:buChar char="-"/>
            </a:pPr>
            <a:r>
              <a:rPr lang="en-US" sz="1400" dirty="0"/>
              <a:t>Consolidated </a:t>
            </a:r>
            <a:r>
              <a:rPr lang="en-US" sz="1400" dirty="0" err="1"/>
              <a:t>netCDF</a:t>
            </a:r>
            <a:r>
              <a:rPr lang="en-US" sz="1400" dirty="0"/>
              <a:t> files</a:t>
            </a:r>
          </a:p>
          <a:p>
            <a:pPr marL="169863" indent="-169863">
              <a:buFontTx/>
              <a:buChar char="-"/>
            </a:pPr>
            <a:r>
              <a:rPr lang="en-US" sz="1400" dirty="0"/>
              <a:t>Extract single variable of interest (e.g. temp, salinity, transmissivity, NO3)</a:t>
            </a:r>
          </a:p>
          <a:p>
            <a:pPr marL="169863" indent="-169863">
              <a:buFontTx/>
              <a:buChar char="-"/>
            </a:pPr>
            <a:r>
              <a:rPr lang="en-US" sz="1400" dirty="0"/>
              <a:t>Select sites in HSIL study area (drop outer coast and Hood Canal sites)</a:t>
            </a:r>
          </a:p>
          <a:p>
            <a:pPr marL="169863" indent="-169863">
              <a:buFontTx/>
              <a:buChar char="-"/>
            </a:pPr>
            <a:r>
              <a:rPr lang="en-US" sz="1400" dirty="0"/>
              <a:t>Summarize profiles in 3 different ways:  0.5m value; 0.5 to 5m average;  0.5 – 5m difference</a:t>
            </a:r>
          </a:p>
          <a:p>
            <a:pPr marL="169863" indent="-169863">
              <a:buFontTx/>
              <a:buChar char="-"/>
            </a:pPr>
            <a:r>
              <a:rPr lang="en-US" sz="1400" dirty="0"/>
              <a:t>Add NA records for missing months within the record begin/end for each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49FF5-85D4-18FF-6B09-8381545C4A04}"/>
              </a:ext>
            </a:extLst>
          </p:cNvPr>
          <p:cNvSpPr txBox="1"/>
          <p:nvPr/>
        </p:nvSpPr>
        <p:spPr>
          <a:xfrm>
            <a:off x="2469823" y="3704734"/>
            <a:ext cx="348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table for graphing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37A58B-F774-F7FF-37B4-CF99D44F3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00" y="2456590"/>
            <a:ext cx="5077534" cy="3886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4A1E3-CA4C-313D-F490-B44470644340}"/>
              </a:ext>
            </a:extLst>
          </p:cNvPr>
          <p:cNvSpPr txBox="1"/>
          <p:nvPr/>
        </p:nvSpPr>
        <p:spPr>
          <a:xfrm>
            <a:off x="1244338" y="4798243"/>
            <a:ext cx="3808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Need spot checks to confirm NA values for profile summary variables.</a:t>
            </a:r>
          </a:p>
          <a:p>
            <a:endParaRPr lang="en-US" sz="1600" dirty="0"/>
          </a:p>
          <a:p>
            <a:r>
              <a:rPr lang="en-US" sz="1600" dirty="0"/>
              <a:t>Confirmed RSR837 values of NA shown are correct.</a:t>
            </a:r>
          </a:p>
        </p:txBody>
      </p:sp>
    </p:spTree>
    <p:extLst>
      <p:ext uri="{BB962C8B-B14F-4D97-AF65-F5344CB8AC3E}">
        <p14:creationId xmlns:p14="http://schemas.microsoft.com/office/powerpoint/2010/main" val="385555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B9E5D-2516-ACD1-2EE0-A00D1EE60458}"/>
              </a:ext>
            </a:extLst>
          </p:cNvPr>
          <p:cNvSpPr/>
          <p:nvPr/>
        </p:nvSpPr>
        <p:spPr>
          <a:xfrm>
            <a:off x="2375554" y="1683928"/>
            <a:ext cx="2564090" cy="471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3B793-4186-17EC-C069-BA3877A766E3}"/>
              </a:ext>
            </a:extLst>
          </p:cNvPr>
          <p:cNvSpPr/>
          <p:nvPr/>
        </p:nvSpPr>
        <p:spPr>
          <a:xfrm>
            <a:off x="5414128" y="1683928"/>
            <a:ext cx="2655216" cy="471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F8A35-34F4-C683-FB13-4F9428256753}"/>
              </a:ext>
            </a:extLst>
          </p:cNvPr>
          <p:cNvSpPr txBox="1"/>
          <p:nvPr/>
        </p:nvSpPr>
        <p:spPr>
          <a:xfrm>
            <a:off x="1263192" y="4843634"/>
            <a:ext cx="6806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14 variables x 3 depth summaries x 25 sites x 2 graph types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78912-89EB-1105-60AB-CF58AA3E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79" y="5379488"/>
            <a:ext cx="5067600" cy="1330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00AF9-824C-5DB8-152C-47AC07D7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0" y="3940597"/>
            <a:ext cx="6184323" cy="674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45C300-6C05-BE8A-EB02-E8D213C3DB6F}"/>
              </a:ext>
            </a:extLst>
          </p:cNvPr>
          <p:cNvSpPr txBox="1"/>
          <p:nvPr/>
        </p:nvSpPr>
        <p:spPr>
          <a:xfrm>
            <a:off x="4462020" y="2269306"/>
            <a:ext cx="22592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dependent</a:t>
            </a:r>
          </a:p>
          <a:p>
            <a:r>
              <a:rPr lang="en-US" sz="1200" dirty="0"/>
              <a:t>Discrete:</a:t>
            </a:r>
          </a:p>
          <a:p>
            <a:pPr marL="227013" indent="-112713">
              <a:buFont typeface="Arial" panose="020B0604020202020204" pitchFamily="34" charset="0"/>
              <a:buChar char="•"/>
            </a:pPr>
            <a:r>
              <a:rPr lang="en-US" sz="1000" dirty="0"/>
              <a:t>Top depth (above 2m)</a:t>
            </a:r>
          </a:p>
          <a:p>
            <a:pPr marL="227013" indent="-112713">
              <a:buFont typeface="Arial" panose="020B0604020202020204" pitchFamily="34" charset="0"/>
              <a:buChar char="•"/>
            </a:pPr>
            <a:r>
              <a:rPr lang="en-US" sz="1000" dirty="0"/>
              <a:t>Bottom depth (below 2m)</a:t>
            </a:r>
          </a:p>
          <a:p>
            <a:r>
              <a:rPr lang="en-US" sz="1200" dirty="0"/>
              <a:t>Continuous:</a:t>
            </a:r>
          </a:p>
          <a:p>
            <a:pPr marL="227013" indent="-112713">
              <a:buFont typeface="Arial" panose="020B0604020202020204" pitchFamily="34" charset="0"/>
              <a:buChar char="•"/>
            </a:pPr>
            <a:r>
              <a:rPr lang="en-US" sz="1000" dirty="0"/>
              <a:t>0.5 m</a:t>
            </a:r>
          </a:p>
          <a:p>
            <a:pPr marL="227013" indent="-112713">
              <a:buFont typeface="Arial" panose="020B0604020202020204" pitchFamily="34" charset="0"/>
              <a:buChar char="•"/>
            </a:pPr>
            <a:r>
              <a:rPr lang="en-US" sz="1000" dirty="0"/>
              <a:t>0.5 to 5 m average</a:t>
            </a:r>
          </a:p>
          <a:p>
            <a:pPr marL="227013" indent="-112713">
              <a:buFont typeface="Arial" panose="020B0604020202020204" pitchFamily="34" charset="0"/>
              <a:buChar char="•"/>
            </a:pPr>
            <a:r>
              <a:rPr lang="en-US" sz="1000" dirty="0"/>
              <a:t>0.5 &amp; 5 m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D28B-2021-E1D2-6D95-75E9D5CC2CA3}"/>
              </a:ext>
            </a:extLst>
          </p:cNvPr>
          <p:cNvSpPr txBox="1"/>
          <p:nvPr/>
        </p:nvSpPr>
        <p:spPr>
          <a:xfrm>
            <a:off x="7280972" y="2236356"/>
            <a:ext cx="4804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400" dirty="0"/>
              <a:t>Calendar by variable with map link on selected site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400" dirty="0"/>
              <a:t>Color-ramp profiles by selected variable and selected site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400" dirty="0"/>
              <a:t>Seasonal curves</a:t>
            </a:r>
          </a:p>
          <a:p>
            <a:endParaRPr lang="en-US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A838CA-0846-912B-335B-5BC889CD26A6}"/>
              </a:ext>
            </a:extLst>
          </p:cNvPr>
          <p:cNvSpPr/>
          <p:nvPr/>
        </p:nvSpPr>
        <p:spPr>
          <a:xfrm>
            <a:off x="387900" y="135026"/>
            <a:ext cx="11416200" cy="471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498367-819D-0355-2C4C-C50B4F5E4E88}"/>
              </a:ext>
            </a:extLst>
          </p:cNvPr>
          <p:cNvSpPr/>
          <p:nvPr/>
        </p:nvSpPr>
        <p:spPr>
          <a:xfrm>
            <a:off x="963544" y="201598"/>
            <a:ext cx="2403835" cy="33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Calendar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9B5BD1-4EF7-C265-6B9C-717B0CD74E40}"/>
              </a:ext>
            </a:extLst>
          </p:cNvPr>
          <p:cNvSpPr/>
          <p:nvPr/>
        </p:nvSpPr>
        <p:spPr>
          <a:xfrm>
            <a:off x="4509719" y="201598"/>
            <a:ext cx="2620651" cy="33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Color-ramp Profiles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5A394F-4382-D7C6-3E36-3BA0589834B7}"/>
              </a:ext>
            </a:extLst>
          </p:cNvPr>
          <p:cNvSpPr/>
          <p:nvPr/>
        </p:nvSpPr>
        <p:spPr>
          <a:xfrm>
            <a:off x="8434978" y="201598"/>
            <a:ext cx="2403835" cy="33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curves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A51AE-5AFA-16F3-8EDF-28F5D52E6719}"/>
              </a:ext>
            </a:extLst>
          </p:cNvPr>
          <p:cNvSpPr txBox="1"/>
          <p:nvPr/>
        </p:nvSpPr>
        <p:spPr>
          <a:xfrm>
            <a:off x="1390453" y="674937"/>
            <a:ext cx="197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EC8AC-6638-568D-895D-B8705419259E}"/>
              </a:ext>
            </a:extLst>
          </p:cNvPr>
          <p:cNvSpPr txBox="1"/>
          <p:nvPr/>
        </p:nvSpPr>
        <p:spPr>
          <a:xfrm>
            <a:off x="4977350" y="688184"/>
            <a:ext cx="197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variable, by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80E38-4C33-791E-049F-F3CF6CCC9C05}"/>
              </a:ext>
            </a:extLst>
          </p:cNvPr>
          <p:cNvSpPr txBox="1"/>
          <p:nvPr/>
        </p:nvSpPr>
        <p:spPr>
          <a:xfrm>
            <a:off x="8651794" y="688184"/>
            <a:ext cx="197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variable, by station</a:t>
            </a:r>
          </a:p>
        </p:txBody>
      </p:sp>
    </p:spTree>
    <p:extLst>
      <p:ext uri="{BB962C8B-B14F-4D97-AF65-F5344CB8AC3E}">
        <p14:creationId xmlns:p14="http://schemas.microsoft.com/office/powerpoint/2010/main" val="324032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A838CA-0846-912B-335B-5BC889CD26A6}"/>
              </a:ext>
            </a:extLst>
          </p:cNvPr>
          <p:cNvSpPr/>
          <p:nvPr/>
        </p:nvSpPr>
        <p:spPr>
          <a:xfrm>
            <a:off x="387900" y="135026"/>
            <a:ext cx="11416200" cy="471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498367-819D-0355-2C4C-C50B4F5E4E88}"/>
              </a:ext>
            </a:extLst>
          </p:cNvPr>
          <p:cNvSpPr/>
          <p:nvPr/>
        </p:nvSpPr>
        <p:spPr>
          <a:xfrm>
            <a:off x="963544" y="201598"/>
            <a:ext cx="2403835" cy="33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Calendar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9B5BD1-4EF7-C265-6B9C-717B0CD74E40}"/>
              </a:ext>
            </a:extLst>
          </p:cNvPr>
          <p:cNvSpPr/>
          <p:nvPr/>
        </p:nvSpPr>
        <p:spPr>
          <a:xfrm>
            <a:off x="4509719" y="201598"/>
            <a:ext cx="2620651" cy="33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Color-ramp Profiles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5A394F-4382-D7C6-3E36-3BA0589834B7}"/>
              </a:ext>
            </a:extLst>
          </p:cNvPr>
          <p:cNvSpPr/>
          <p:nvPr/>
        </p:nvSpPr>
        <p:spPr>
          <a:xfrm>
            <a:off x="8434978" y="201598"/>
            <a:ext cx="2403835" cy="33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curves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A51AE-5AFA-16F3-8EDF-28F5D52E6719}"/>
              </a:ext>
            </a:extLst>
          </p:cNvPr>
          <p:cNvSpPr txBox="1"/>
          <p:nvPr/>
        </p:nvSpPr>
        <p:spPr>
          <a:xfrm>
            <a:off x="1390453" y="674937"/>
            <a:ext cx="197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EC8AC-6638-568D-895D-B8705419259E}"/>
              </a:ext>
            </a:extLst>
          </p:cNvPr>
          <p:cNvSpPr txBox="1"/>
          <p:nvPr/>
        </p:nvSpPr>
        <p:spPr>
          <a:xfrm>
            <a:off x="4977350" y="688184"/>
            <a:ext cx="197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variable, by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80E38-4C33-791E-049F-F3CF6CCC9C05}"/>
              </a:ext>
            </a:extLst>
          </p:cNvPr>
          <p:cNvSpPr txBox="1"/>
          <p:nvPr/>
        </p:nvSpPr>
        <p:spPr>
          <a:xfrm>
            <a:off x="8651793" y="688184"/>
            <a:ext cx="2187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variable, by station</a:t>
            </a:r>
          </a:p>
          <a:p>
            <a:r>
              <a:rPr lang="en-US" sz="1200" dirty="0"/>
              <a:t>By profile reduction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59AA5-1873-A6B8-599A-CCE840BBA99A}"/>
              </a:ext>
            </a:extLst>
          </p:cNvPr>
          <p:cNvSpPr txBox="1"/>
          <p:nvPr/>
        </p:nvSpPr>
        <p:spPr>
          <a:xfrm>
            <a:off x="461914" y="1537535"/>
            <a:ext cx="1911550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u="sng" dirty="0"/>
              <a:t>stations (76 pt features)</a:t>
            </a:r>
            <a:endParaRPr lang="en-US" sz="1200" dirty="0"/>
          </a:p>
          <a:p>
            <a:pPr marL="112713"/>
            <a:r>
              <a:rPr lang="en-US" sz="1200" dirty="0" err="1"/>
              <a:t>station_name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81A35-6499-5C40-D2EE-97D5180E3E12}"/>
              </a:ext>
            </a:extLst>
          </p:cNvPr>
          <p:cNvSpPr txBox="1"/>
          <p:nvPr/>
        </p:nvSpPr>
        <p:spPr>
          <a:xfrm>
            <a:off x="461913" y="3806556"/>
            <a:ext cx="2359664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u="sng" dirty="0" err="1"/>
              <a:t>calendarURLs</a:t>
            </a:r>
            <a:r>
              <a:rPr lang="en-US" sz="1200" u="sng" dirty="0"/>
              <a:t> (14 table rows)</a:t>
            </a:r>
          </a:p>
          <a:p>
            <a:pPr marL="112713"/>
            <a:r>
              <a:rPr lang="en-US" sz="1200" dirty="0"/>
              <a:t>variable (n = 14)</a:t>
            </a:r>
          </a:p>
          <a:p>
            <a:pPr marL="112713"/>
            <a:r>
              <a:rPr lang="en-US" sz="1200" dirty="0" err="1"/>
              <a:t>calendarURL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48A14-AC40-A4BD-5A09-E561DCBC6945}"/>
              </a:ext>
            </a:extLst>
          </p:cNvPr>
          <p:cNvSpPr txBox="1"/>
          <p:nvPr/>
        </p:nvSpPr>
        <p:spPr>
          <a:xfrm>
            <a:off x="4813299" y="2728002"/>
            <a:ext cx="1970202" cy="10156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u="sng" dirty="0"/>
              <a:t>stations (350 pt features)</a:t>
            </a:r>
            <a:endParaRPr lang="en-US" sz="1200" dirty="0"/>
          </a:p>
          <a:p>
            <a:pPr marL="112713"/>
            <a:r>
              <a:rPr lang="en-US" sz="1200" dirty="0" err="1"/>
              <a:t>station_name</a:t>
            </a:r>
            <a:r>
              <a:rPr lang="en-US" sz="1200" dirty="0"/>
              <a:t> (n = 25)</a:t>
            </a:r>
          </a:p>
          <a:p>
            <a:pPr marL="112713"/>
            <a:r>
              <a:rPr lang="en-US" sz="1200" dirty="0"/>
              <a:t>Variable (n = 14)</a:t>
            </a:r>
          </a:p>
          <a:p>
            <a:pPr marL="112713"/>
            <a:r>
              <a:rPr lang="en-US" sz="1200" dirty="0" err="1"/>
              <a:t>profileURL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B1046B-F2EF-B51C-9BF2-EDA4C3E5757F}"/>
              </a:ext>
            </a:extLst>
          </p:cNvPr>
          <p:cNvSpPr txBox="1"/>
          <p:nvPr/>
        </p:nvSpPr>
        <p:spPr>
          <a:xfrm>
            <a:off x="639416" y="4651340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Filter: 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0477D-C523-E93E-9DB7-B649A7CB7566}"/>
              </a:ext>
            </a:extLst>
          </p:cNvPr>
          <p:cNvSpPr txBox="1"/>
          <p:nvPr/>
        </p:nvSpPr>
        <p:spPr>
          <a:xfrm>
            <a:off x="4813299" y="1316263"/>
            <a:ext cx="197020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u="sng" dirty="0"/>
              <a:t>stations (</a:t>
            </a:r>
            <a:r>
              <a:rPr lang="en-US" sz="1200" dirty="0"/>
              <a:t>76 pt features)</a:t>
            </a:r>
          </a:p>
          <a:p>
            <a:pPr marL="112713"/>
            <a:r>
              <a:rPr lang="en-US" sz="1200" dirty="0" err="1"/>
              <a:t>station_name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E7A09-6CD8-248B-D6B5-FE642462312A}"/>
              </a:ext>
            </a:extLst>
          </p:cNvPr>
          <p:cNvSpPr txBox="1"/>
          <p:nvPr/>
        </p:nvSpPr>
        <p:spPr>
          <a:xfrm>
            <a:off x="8742569" y="1547095"/>
            <a:ext cx="197020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u="sng" dirty="0"/>
              <a:t>stations (76 pt features)</a:t>
            </a:r>
            <a:endParaRPr lang="en-US" sz="1200" dirty="0"/>
          </a:p>
          <a:p>
            <a:pPr marL="112713"/>
            <a:r>
              <a:rPr lang="en-US" sz="1200" dirty="0" err="1"/>
              <a:t>station_name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51220C-17AD-35E9-5485-5AFAC667A0C7}"/>
              </a:ext>
            </a:extLst>
          </p:cNvPr>
          <p:cNvSpPr txBox="1"/>
          <p:nvPr/>
        </p:nvSpPr>
        <p:spPr>
          <a:xfrm>
            <a:off x="8739919" y="2728002"/>
            <a:ext cx="2285635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u="sng" dirty="0"/>
              <a:t>stations (1050 table rows)</a:t>
            </a:r>
            <a:endParaRPr lang="en-US" sz="1200" dirty="0"/>
          </a:p>
          <a:p>
            <a:pPr marL="112713"/>
            <a:r>
              <a:rPr lang="en-US" sz="1200" dirty="0" err="1"/>
              <a:t>station_name</a:t>
            </a:r>
            <a:r>
              <a:rPr lang="en-US" sz="1200" dirty="0"/>
              <a:t> (n = 25)</a:t>
            </a:r>
          </a:p>
          <a:p>
            <a:pPr marL="112713"/>
            <a:r>
              <a:rPr lang="en-US" sz="1200" dirty="0"/>
              <a:t>Variable (n = 14)</a:t>
            </a:r>
          </a:p>
          <a:p>
            <a:pPr marL="112713"/>
            <a:r>
              <a:rPr lang="en-US" sz="1200" dirty="0" err="1"/>
              <a:t>seasonalURL</a:t>
            </a:r>
            <a:endParaRPr lang="en-US" sz="1200" dirty="0"/>
          </a:p>
          <a:p>
            <a:pPr marL="112713"/>
            <a:r>
              <a:rPr lang="en-US" sz="1200" dirty="0"/>
              <a:t>prof. reduction (n = 3)</a:t>
            </a:r>
          </a:p>
          <a:p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88437D-4CBF-393E-6EB6-3BEE5521231A}"/>
              </a:ext>
            </a:extLst>
          </p:cNvPr>
          <p:cNvSpPr txBox="1"/>
          <p:nvPr/>
        </p:nvSpPr>
        <p:spPr>
          <a:xfrm>
            <a:off x="843142" y="1324603"/>
            <a:ext cx="109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M a 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2071BD-CA9A-BFEA-D2EF-0EC4A8D6CEFC}"/>
              </a:ext>
            </a:extLst>
          </p:cNvPr>
          <p:cNvSpPr txBox="1"/>
          <p:nvPr/>
        </p:nvSpPr>
        <p:spPr>
          <a:xfrm>
            <a:off x="552352" y="2146500"/>
            <a:ext cx="2770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 has search box for station name with auto complete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 has scale-sensitive labelling so labels only appear when zoomed in enough to have sufficient spacing.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A3904DF-563A-49EE-E6E3-9327EC4D2AF6}"/>
              </a:ext>
            </a:extLst>
          </p:cNvPr>
          <p:cNvSpPr/>
          <p:nvPr/>
        </p:nvSpPr>
        <p:spPr>
          <a:xfrm>
            <a:off x="461913" y="5643154"/>
            <a:ext cx="2472876" cy="6618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calendar image</a:t>
            </a:r>
          </a:p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(for filtered variable)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B3995-969A-1E3D-024B-25D0FAEF02CD}"/>
              </a:ext>
            </a:extLst>
          </p:cNvPr>
          <p:cNvSpPr txBox="1"/>
          <p:nvPr/>
        </p:nvSpPr>
        <p:spPr>
          <a:xfrm>
            <a:off x="5010705" y="1088639"/>
            <a:ext cx="109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M a 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09AABC-B93D-D0A1-A7A7-0FC46750487E}"/>
              </a:ext>
            </a:extLst>
          </p:cNvPr>
          <p:cNvSpPr txBox="1"/>
          <p:nvPr/>
        </p:nvSpPr>
        <p:spPr>
          <a:xfrm>
            <a:off x="8878354" y="1329393"/>
            <a:ext cx="109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M a 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A20E9A7-7489-0315-FC1A-FE38922DF976}"/>
              </a:ext>
            </a:extLst>
          </p:cNvPr>
          <p:cNvSpPr/>
          <p:nvPr/>
        </p:nvSpPr>
        <p:spPr>
          <a:xfrm>
            <a:off x="4509719" y="5643154"/>
            <a:ext cx="2472876" cy="6618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 image</a:t>
            </a:r>
          </a:p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(for filtered variable, station)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23F188-6298-73AB-0FCC-6A8FB0FCDE4B}"/>
              </a:ext>
            </a:extLst>
          </p:cNvPr>
          <p:cNvSpPr txBox="1"/>
          <p:nvPr/>
        </p:nvSpPr>
        <p:spPr>
          <a:xfrm>
            <a:off x="4990520" y="4416410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Filter:  variable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66B481-FC5D-2FED-AEC0-6FE51F1BDAF8}"/>
              </a:ext>
            </a:extLst>
          </p:cNvPr>
          <p:cNvSpPr txBox="1"/>
          <p:nvPr/>
        </p:nvSpPr>
        <p:spPr>
          <a:xfrm>
            <a:off x="4992494" y="4710740"/>
            <a:ext cx="272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Filter from map selection:  station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CEEE93-0BC0-019C-7470-B2FE5CC52A76}"/>
              </a:ext>
            </a:extLst>
          </p:cNvPr>
          <p:cNvSpPr txBox="1"/>
          <p:nvPr/>
        </p:nvSpPr>
        <p:spPr>
          <a:xfrm>
            <a:off x="8694075" y="4433741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Filter:  variable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AFE94D-E254-14D1-6200-73F1E7125B94}"/>
              </a:ext>
            </a:extLst>
          </p:cNvPr>
          <p:cNvSpPr txBox="1"/>
          <p:nvPr/>
        </p:nvSpPr>
        <p:spPr>
          <a:xfrm>
            <a:off x="8694075" y="4783398"/>
            <a:ext cx="272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Filter from map selection:  station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6DD6B2-9AD0-4DE1-90AC-C342073ED20F}"/>
              </a:ext>
            </a:extLst>
          </p:cNvPr>
          <p:cNvSpPr txBox="1"/>
          <p:nvPr/>
        </p:nvSpPr>
        <p:spPr>
          <a:xfrm>
            <a:off x="8694075" y="5133054"/>
            <a:ext cx="2877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Filter:  profile reduction method</a:t>
            </a:r>
          </a:p>
        </p:txBody>
      </p:sp>
      <p:sp>
        <p:nvSpPr>
          <p:cNvPr id="2" name="Rounded Rectangle 28">
            <a:extLst>
              <a:ext uri="{FF2B5EF4-FFF2-40B4-BE49-F238E27FC236}">
                <a16:creationId xmlns:a16="http://schemas.microsoft.com/office/drawing/2014/main" id="{F66A42E6-AA13-7696-282A-B5A868287FB1}"/>
              </a:ext>
            </a:extLst>
          </p:cNvPr>
          <p:cNvSpPr/>
          <p:nvPr/>
        </p:nvSpPr>
        <p:spPr>
          <a:xfrm>
            <a:off x="8694075" y="5643154"/>
            <a:ext cx="2723298" cy="6618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image</a:t>
            </a:r>
          </a:p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(for filtered var, </a:t>
            </a:r>
            <a:r>
              <a:rPr lang="en-US" sz="1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stn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prof. reduction)</a:t>
            </a:r>
          </a:p>
        </p:txBody>
      </p:sp>
    </p:spTree>
    <p:extLst>
      <p:ext uri="{BB962C8B-B14F-4D97-AF65-F5344CB8AC3E}">
        <p14:creationId xmlns:p14="http://schemas.microsoft.com/office/powerpoint/2010/main" val="11715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79705" y="971550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381000" y="1819275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id of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93AFE38A-F0B1-1878-50FE-576B5EDD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9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A838CA-0846-912B-335B-5BC889CD26A6}"/>
              </a:ext>
            </a:extLst>
          </p:cNvPr>
          <p:cNvSpPr/>
          <p:nvPr/>
        </p:nvSpPr>
        <p:spPr>
          <a:xfrm>
            <a:off x="387900" y="135026"/>
            <a:ext cx="11416200" cy="471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498367-819D-0355-2C4C-C50B4F5E4E88}"/>
              </a:ext>
            </a:extLst>
          </p:cNvPr>
          <p:cNvSpPr/>
          <p:nvPr/>
        </p:nvSpPr>
        <p:spPr>
          <a:xfrm>
            <a:off x="963544" y="201598"/>
            <a:ext cx="2403835" cy="33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Calendar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9B5BD1-4EF7-C265-6B9C-717B0CD74E40}"/>
              </a:ext>
            </a:extLst>
          </p:cNvPr>
          <p:cNvSpPr/>
          <p:nvPr/>
        </p:nvSpPr>
        <p:spPr>
          <a:xfrm>
            <a:off x="4509719" y="201598"/>
            <a:ext cx="2620651" cy="3381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Color-ramp Profiles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5A394F-4382-D7C6-3E36-3BA0589834B7}"/>
              </a:ext>
            </a:extLst>
          </p:cNvPr>
          <p:cNvSpPr/>
          <p:nvPr/>
        </p:nvSpPr>
        <p:spPr>
          <a:xfrm>
            <a:off x="8434978" y="201598"/>
            <a:ext cx="2403835" cy="3381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Seasonal curves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A51AE-5AFA-16F3-8EDF-28F5D52E6719}"/>
              </a:ext>
            </a:extLst>
          </p:cNvPr>
          <p:cNvSpPr txBox="1"/>
          <p:nvPr/>
        </p:nvSpPr>
        <p:spPr>
          <a:xfrm>
            <a:off x="1390453" y="674937"/>
            <a:ext cx="197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EC8AC-6638-568D-895D-B8705419259E}"/>
              </a:ext>
            </a:extLst>
          </p:cNvPr>
          <p:cNvSpPr txBox="1"/>
          <p:nvPr/>
        </p:nvSpPr>
        <p:spPr>
          <a:xfrm>
            <a:off x="4977350" y="688184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variable, by station</a:t>
            </a:r>
          </a:p>
          <a:p>
            <a:r>
              <a:rPr lang="en-US" sz="1200" dirty="0"/>
              <a:t>14 x 25 = 350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80E38-4C33-791E-049F-F3CF6CCC9C05}"/>
              </a:ext>
            </a:extLst>
          </p:cNvPr>
          <p:cNvSpPr txBox="1"/>
          <p:nvPr/>
        </p:nvSpPr>
        <p:spPr>
          <a:xfrm>
            <a:off x="8651794" y="688184"/>
            <a:ext cx="2292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variable, by station</a:t>
            </a:r>
          </a:p>
          <a:p>
            <a:r>
              <a:rPr lang="en-US" sz="1200" dirty="0"/>
              <a:t>By profile reduction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44B66-BDD5-54AE-8481-8F835A5CDEC7}"/>
              </a:ext>
            </a:extLst>
          </p:cNvPr>
          <p:cNvSpPr/>
          <p:nvPr/>
        </p:nvSpPr>
        <p:spPr>
          <a:xfrm>
            <a:off x="732587" y="1366302"/>
            <a:ext cx="2628068" cy="276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pulldown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5759C-EB7C-156E-2B3A-9004DF02E2AF}"/>
              </a:ext>
            </a:extLst>
          </p:cNvPr>
          <p:cNvSpPr/>
          <p:nvPr/>
        </p:nvSpPr>
        <p:spPr>
          <a:xfrm>
            <a:off x="480767" y="2026763"/>
            <a:ext cx="4251489" cy="2894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Station 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E857D2-47ED-8EE6-8739-A01CED9E0C40}"/>
              </a:ext>
            </a:extLst>
          </p:cNvPr>
          <p:cNvSpPr/>
          <p:nvPr/>
        </p:nvSpPr>
        <p:spPr>
          <a:xfrm>
            <a:off x="5962451" y="2026763"/>
            <a:ext cx="4251489" cy="2714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calendar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D856D-DDEC-B9F7-3C2C-4777844E3CA5}"/>
              </a:ext>
            </a:extLst>
          </p:cNvPr>
          <p:cNvSpPr txBox="1"/>
          <p:nvPr/>
        </p:nvSpPr>
        <p:spPr>
          <a:xfrm>
            <a:off x="687718" y="5491698"/>
            <a:ext cx="417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table</a:t>
            </a:r>
          </a:p>
          <a:p>
            <a:r>
              <a:rPr lang="en-US" dirty="0" err="1"/>
              <a:t>Station_name</a:t>
            </a:r>
            <a:r>
              <a:rPr lang="en-US" dirty="0"/>
              <a:t> – variable - </a:t>
            </a:r>
            <a:r>
              <a:rPr lang="en-US" dirty="0" err="1"/>
              <a:t>calendarURL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783AB5-5E64-23E2-62D0-20D5B404C6DA}"/>
              </a:ext>
            </a:extLst>
          </p:cNvPr>
          <p:cNvSpPr txBox="1"/>
          <p:nvPr/>
        </p:nvSpPr>
        <p:spPr>
          <a:xfrm>
            <a:off x="6060303" y="5295430"/>
            <a:ext cx="335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 table</a:t>
            </a:r>
          </a:p>
          <a:p>
            <a:r>
              <a:rPr lang="en-US" dirty="0" err="1"/>
              <a:t>Station_name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79705" y="971550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408255" y="2533650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id of black lines&#10;&#10;Description automatically generated with medium confidence">
            <a:extLst>
              <a:ext uri="{FF2B5EF4-FFF2-40B4-BE49-F238E27FC236}">
                <a16:creationId xmlns:a16="http://schemas.microsoft.com/office/drawing/2014/main" id="{9A5AF0E6-4696-AB52-A9D3-AE7DCAF40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3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79705" y="971550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436830" y="2895600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id of black lines&#10;&#10;Description automatically generated with medium confidence">
            <a:extLst>
              <a:ext uri="{FF2B5EF4-FFF2-40B4-BE49-F238E27FC236}">
                <a16:creationId xmlns:a16="http://schemas.microsoft.com/office/drawing/2014/main" id="{2876CCF5-6425-A0FD-5FA2-F9B763519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3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79705" y="971550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436830" y="3286125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id of black lines&#10;&#10;Description automatically generated with medium confidence">
            <a:extLst>
              <a:ext uri="{FF2B5EF4-FFF2-40B4-BE49-F238E27FC236}">
                <a16:creationId xmlns:a16="http://schemas.microsoft.com/office/drawing/2014/main" id="{784DDF17-B8FB-1001-03FF-B0545045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6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79705" y="971550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436830" y="3619500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document with numbers&#10;&#10;Description automatically generated with medium confidence">
            <a:extLst>
              <a:ext uri="{FF2B5EF4-FFF2-40B4-BE49-F238E27FC236}">
                <a16:creationId xmlns:a16="http://schemas.microsoft.com/office/drawing/2014/main" id="{5B3AEFC4-C827-A414-B5A5-D81584E88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0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79705" y="971550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436830" y="3971925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id of black dots&#10;&#10;Description automatically generated with medium confidence">
            <a:extLst>
              <a:ext uri="{FF2B5EF4-FFF2-40B4-BE49-F238E27FC236}">
                <a16:creationId xmlns:a16="http://schemas.microsoft.com/office/drawing/2014/main" id="{021C6177-6AC8-C540-FE90-E731759EB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0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1CD033-EF11-CE15-92CC-2A1A3A18F308}"/>
              </a:ext>
            </a:extLst>
          </p:cNvPr>
          <p:cNvSpPr txBox="1"/>
          <p:nvPr/>
        </p:nvSpPr>
        <p:spPr>
          <a:xfrm>
            <a:off x="579705" y="971550"/>
            <a:ext cx="2228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NO3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NO2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NH4</a:t>
            </a:r>
          </a:p>
          <a:p>
            <a:pPr>
              <a:spcAft>
                <a:spcPts val="1200"/>
              </a:spcAft>
            </a:pPr>
            <a:endParaRPr lang="en-US" sz="1400" dirty="0"/>
          </a:p>
          <a:p>
            <a:pPr>
              <a:spcAft>
                <a:spcPts val="1200"/>
              </a:spcAft>
            </a:pPr>
            <a:r>
              <a:rPr lang="en-US" sz="1400" dirty="0"/>
              <a:t>Transmission_25cm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Beam attenuation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Fluorescence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Turbidity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DO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Salinity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Conductivity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Temperature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7891FA-CB13-88E3-8197-B836D940F15A}"/>
              </a:ext>
            </a:extLst>
          </p:cNvPr>
          <p:cNvSpPr/>
          <p:nvPr/>
        </p:nvSpPr>
        <p:spPr>
          <a:xfrm>
            <a:off x="436830" y="4352925"/>
            <a:ext cx="142875" cy="142875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grid with many rows of dots&#10;&#10;Description automatically generated with medium confidence">
            <a:extLst>
              <a:ext uri="{FF2B5EF4-FFF2-40B4-BE49-F238E27FC236}">
                <a16:creationId xmlns:a16="http://schemas.microsoft.com/office/drawing/2014/main" id="{ADD1C22D-9325-EFA5-8186-D4FC39B5C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5" y="0"/>
            <a:ext cx="932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7952</TotalTime>
  <Words>1149</Words>
  <Application>Microsoft Macintosh PowerPoint</Application>
  <PresentationFormat>Widescreen</PresentationFormat>
  <Paragraphs>297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Dowty</dc:creator>
  <cp:lastModifiedBy>Pete Dowty</cp:lastModifiedBy>
  <cp:revision>4</cp:revision>
  <dcterms:created xsi:type="dcterms:W3CDTF">2024-07-09T21:04:12Z</dcterms:created>
  <dcterms:modified xsi:type="dcterms:W3CDTF">2025-08-07T04:00:25Z</dcterms:modified>
</cp:coreProperties>
</file>